
<file path=[Content_Types].xml><?xml version="1.0" encoding="utf-8"?>
<Types xmlns="http://schemas.openxmlformats.org/package/2006/content-types">
  <Default Extension="aac" ContentType="audio/aac"/>
  <Default Extension="fntdata" ContentType="application/x-fontdata"/>
  <Default Extension="jpeg" ContentType="image/jpeg"/>
  <Default Extension="jp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5"/>
  </p:notesMasterIdLst>
  <p:sldIdLst>
    <p:sldId id="310" r:id="rId2"/>
    <p:sldId id="311" r:id="rId3"/>
    <p:sldId id="258" r:id="rId4"/>
    <p:sldId id="312" r:id="rId5"/>
    <p:sldId id="313" r:id="rId6"/>
    <p:sldId id="266" r:id="rId7"/>
    <p:sldId id="263" r:id="rId8"/>
    <p:sldId id="308" r:id="rId9"/>
    <p:sldId id="314" r:id="rId10"/>
    <p:sldId id="267" r:id="rId11"/>
    <p:sldId id="264" r:id="rId12"/>
    <p:sldId id="301" r:id="rId13"/>
    <p:sldId id="303" r:id="rId14"/>
    <p:sldId id="302" r:id="rId15"/>
    <p:sldId id="305" r:id="rId16"/>
    <p:sldId id="304" r:id="rId17"/>
    <p:sldId id="307" r:id="rId18"/>
    <p:sldId id="315" r:id="rId19"/>
    <p:sldId id="316" r:id="rId20"/>
    <p:sldId id="317" r:id="rId21"/>
    <p:sldId id="278" r:id="rId22"/>
    <p:sldId id="309" r:id="rId23"/>
    <p:sldId id="306" r:id="rId24"/>
  </p:sldIdLst>
  <p:sldSz cx="9144000" cy="5143500" type="screen16x9"/>
  <p:notesSz cx="6858000" cy="9144000"/>
  <p:embeddedFontLst>
    <p:embeddedFont>
      <p:font typeface="Barlow" panose="020B0604020202020204" charset="0"/>
      <p:regular r:id="rId26"/>
      <p:bold r:id="rId27"/>
      <p:italic r:id="rId28"/>
      <p:boldItalic r:id="rId29"/>
    </p:embeddedFont>
    <p:embeddedFont>
      <p:font typeface="Barlow Light" panose="020B0604020202020204" charset="0"/>
      <p:regular r:id="rId30"/>
      <p:bold r:id="rId31"/>
      <p:italic r:id="rId32"/>
      <p:boldItalic r:id="rId33"/>
    </p:embeddedFont>
    <p:embeddedFont>
      <p:font typeface="Barlow SemiBold" panose="020B0604020202020204" charset="0"/>
      <p:regular r:id="rId34"/>
      <p:bold r:id="rId35"/>
      <p:italic r:id="rId36"/>
      <p:boldItalic r:id="rId37"/>
    </p:embeddedFont>
    <p:embeddedFont>
      <p:font typeface="Poppins SemiBold" panose="020B0604020202020204" charset="0"/>
      <p:regular r:id="rId38"/>
      <p:bold r:id="rId39"/>
      <p:italic r:id="rId40"/>
      <p:boldItalic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6B7"/>
    <a:srgbClr val="272A36"/>
    <a:srgbClr val="318DC8"/>
    <a:srgbClr val="41B5FF"/>
    <a:srgbClr val="1383CB"/>
    <a:srgbClr val="CFE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935BF02-9182-4BF8-99ED-C332B7AE40CB}">
  <a:tblStyle styleId="{3935BF02-9182-4BF8-99ED-C332B7AE40CB}"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0D0422C3-EBAD-4FEA-A0CC-0037C101710B}"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553" autoAdjust="0"/>
  </p:normalViewPr>
  <p:slideViewPr>
    <p:cSldViewPr snapToGrid="0">
      <p:cViewPr varScale="1">
        <p:scale>
          <a:sx n="78" d="100"/>
          <a:sy n="78" d="100"/>
        </p:scale>
        <p:origin x="202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Hello everyone! This is team 13 and Our presentation today is on B2B Returns Operations Management System.</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The Proposed system is estimated to make major improvements. We </a:t>
            </a:r>
            <a:r>
              <a:rPr lang="en-US" dirty="0" err="1"/>
              <a:t>forsee</a:t>
            </a:r>
            <a:r>
              <a:rPr lang="en-US" dirty="0"/>
              <a:t> a savings of more than 700k US dollars per month. Even though vendors are still affected, our analysis show 98% of these are potentially fraud vendors which we would be churned in the forthcoming audits. The final impact is less than 2% of the monthly revenues which is around 12% for the current system as mentioned by Abhinav previously. [ 28 seconds]</a:t>
            </a:r>
            <a:endParaRPr dirty="0"/>
          </a:p>
        </p:txBody>
      </p:sp>
    </p:spTree>
    <p:extLst>
      <p:ext uri="{BB962C8B-B14F-4D97-AF65-F5344CB8AC3E}">
        <p14:creationId xmlns:p14="http://schemas.microsoft.com/office/powerpoint/2010/main" val="698520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This is the proposed ERD that we have created for the B2B company. We have sorted the issue of </a:t>
            </a:r>
            <a:r>
              <a:rPr lang="en-US" dirty="0" err="1"/>
              <a:t>return_line_id</a:t>
            </a:r>
            <a:r>
              <a:rPr lang="en-US" dirty="0"/>
              <a:t> by creating an additional table as </a:t>
            </a:r>
            <a:r>
              <a:rPr lang="en-US" dirty="0" err="1"/>
              <a:t>Return_line</a:t>
            </a:r>
            <a:r>
              <a:rPr lang="en-US" dirty="0"/>
              <a:t> which connects the dots from the return to Order. </a:t>
            </a:r>
          </a:p>
          <a:p>
            <a:pPr marL="0" lvl="0" indent="0" algn="l" rtl="0">
              <a:spcBef>
                <a:spcPts val="0"/>
              </a:spcBef>
              <a:spcAft>
                <a:spcPts val="0"/>
              </a:spcAft>
              <a:buNone/>
            </a:pPr>
            <a:r>
              <a:rPr lang="en-US" dirty="0"/>
              <a:t>This updated ERD has an associative entity </a:t>
            </a:r>
            <a:r>
              <a:rPr lang="en-US" dirty="0" err="1"/>
              <a:t>Order_line</a:t>
            </a:r>
            <a:r>
              <a:rPr lang="en-US" dirty="0"/>
              <a:t> that sorts the many to many relation between listing, order13 and return line. Further, we have classified the types of returns into  subtypes in 3 categories that are in store return, pickup exchange return, and No pickup return just to simplify the return table. Further we have a weak entity relation of </a:t>
            </a:r>
            <a:r>
              <a:rPr lang="en-US" dirty="0" err="1"/>
              <a:t>return_state_transition</a:t>
            </a:r>
            <a:r>
              <a:rPr lang="en-US" dirty="0"/>
              <a:t> with return13 table. We have added an additional feature of </a:t>
            </a:r>
            <a:r>
              <a:rPr lang="en-US" dirty="0" err="1"/>
              <a:t>Partial_RTO</a:t>
            </a:r>
            <a:r>
              <a:rPr lang="en-US" dirty="0"/>
              <a:t> to make a partial return possible for any customer. [49 seconds]</a:t>
            </a:r>
          </a:p>
        </p:txBody>
      </p:sp>
    </p:spTree>
    <p:extLst>
      <p:ext uri="{BB962C8B-B14F-4D97-AF65-F5344CB8AC3E}">
        <p14:creationId xmlns:p14="http://schemas.microsoft.com/office/powerpoint/2010/main" val="1370689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This is the proposed </a:t>
            </a:r>
            <a:r>
              <a:rPr lang="en-US" dirty="0" err="1"/>
              <a:t>swimlane</a:t>
            </a:r>
            <a:r>
              <a:rPr lang="en-US" dirty="0"/>
              <a:t> for our project, here this diagram has 6 actors and the process starts when a customer receives a product. If the order delivery is accepted by the customer and he is satisfied, then the return request is not generated. If he is not happy with the quality of the product. he can either partially return the order or fully return the order at the time of delivery, this was the feature that we have added.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Further, if he accepts the order at the time of delivery and in the allowed window of return he faces any issue, he can raise the return. Then the role of the Return Business operations team is to decide on whether the return request is acceptable and if acceptable what would be the next process after approval.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Bhavya will explain the workflow of the return process in detail. </a:t>
            </a:r>
            <a:r>
              <a:rPr lang="en-US"/>
              <a:t>[50 </a:t>
            </a:r>
            <a:r>
              <a:rPr lang="en-US" dirty="0"/>
              <a:t>seconds]</a:t>
            </a:r>
          </a:p>
        </p:txBody>
      </p:sp>
    </p:spTree>
    <p:extLst>
      <p:ext uri="{BB962C8B-B14F-4D97-AF65-F5344CB8AC3E}">
        <p14:creationId xmlns:p14="http://schemas.microsoft.com/office/powerpoint/2010/main" val="1291294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Thank you Mayank for the introduction and taking us through the ERD and Swimlane diagram.</a:t>
            </a:r>
          </a:p>
          <a:p>
            <a:pPr marL="139700" indent="0">
              <a:buNone/>
            </a:pPr>
            <a:endParaRPr lang="en-US" dirty="0"/>
          </a:p>
          <a:p>
            <a:pPr marL="139700" indent="0">
              <a:buNone/>
            </a:pPr>
            <a:r>
              <a:rPr lang="en-US" dirty="0"/>
              <a:t>I will now explain the workflow of the proposed process and point out where the differences and improvements have been introduced compared to the current system.</a:t>
            </a:r>
          </a:p>
          <a:p>
            <a:pPr marL="139700" indent="0">
              <a:buNone/>
            </a:pPr>
            <a:endParaRPr lang="en-US" dirty="0"/>
          </a:p>
          <a:p>
            <a:pPr marL="139700" indent="0">
              <a:buNone/>
            </a:pPr>
            <a:r>
              <a:rPr lang="en-US" dirty="0"/>
              <a:t>The overall system on the current slide might seem overwhelming to begin with, however, it is composed of 3 major flows which I will be describing in detail in the following slides. These flows are buyer side flow, operations flow, and seller side flow. </a:t>
            </a:r>
          </a:p>
          <a:p>
            <a:pPr marL="139700" indent="0">
              <a:buNone/>
            </a:pPr>
            <a:endParaRPr lang="en-US" dirty="0"/>
          </a:p>
          <a:p>
            <a:pPr marL="139700" indent="0">
              <a:buNone/>
            </a:pPr>
            <a:r>
              <a:rPr lang="en-US" dirty="0"/>
              <a:t>The return process comes into consideration after the order is processed by the firm, and the delivery arrives at buyer's doorstep.</a:t>
            </a:r>
          </a:p>
        </p:txBody>
      </p:sp>
    </p:spTree>
    <p:extLst>
      <p:ext uri="{BB962C8B-B14F-4D97-AF65-F5344CB8AC3E}">
        <p14:creationId xmlns:p14="http://schemas.microsoft.com/office/powerpoint/2010/main" val="3617018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Let’s delve deeper into the buyer side flow. </a:t>
            </a:r>
            <a:br>
              <a:rPr lang="en-US" dirty="0"/>
            </a:br>
            <a:br>
              <a:rPr lang="en-US" dirty="0"/>
            </a:br>
            <a:r>
              <a:rPr lang="en-US" dirty="0"/>
              <a:t>Once the order arrives at the buyer, there are 3 possible outcomes from the perspective of the buyer that can be attributed to multiple reasons. These 3 outcomes are,</a:t>
            </a:r>
          </a:p>
          <a:p>
            <a:pPr marL="139700" indent="0">
              <a:buNone/>
            </a:pPr>
            <a:endParaRPr lang="en-US" dirty="0"/>
          </a:p>
          <a:p>
            <a:pPr marL="368300" indent="-228600">
              <a:buAutoNum type="arabicPeriod"/>
            </a:pPr>
            <a:r>
              <a:rPr lang="en-US" dirty="0"/>
              <a:t>The buyer still wants the items in the order, and readily accepts the order. Once accepted, if satisfied, he would not raise any return. However, if unsatisfied with the order, he might raise a return on all or part of the order.</a:t>
            </a:r>
          </a:p>
          <a:p>
            <a:pPr marL="368300" indent="-228600">
              <a:buAutoNum type="arabicPeriod"/>
            </a:pPr>
            <a:r>
              <a:rPr lang="en-US" dirty="0"/>
              <a:t>The buyer does not want the order in its entirety and denies any delivery. This situation is referred to as an RTO or Return To Origin.</a:t>
            </a:r>
          </a:p>
          <a:p>
            <a:pPr marL="3683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dirty="0"/>
              <a:t>The buyer does not want a few items he initially ordered; therefore, he tries to make an excuse and not accept the delivery. For this situation, we have introduced a new flow of Partial RTO. The buyer takes the delivery of the items he still needs, and a new invoice is created at the spot for the partially accepted order. The partial RTO flow is further linked to seller side flow, while the customer un-satisfaction is linked to operations flow.</a:t>
            </a:r>
          </a:p>
        </p:txBody>
      </p:sp>
    </p:spTree>
    <p:extLst>
      <p:ext uri="{BB962C8B-B14F-4D97-AF65-F5344CB8AC3E}">
        <p14:creationId xmlns:p14="http://schemas.microsoft.com/office/powerpoint/2010/main" val="2426035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The operations flow is initiated when a customer is unsatisfied with his order and raises a return.</a:t>
            </a:r>
          </a:p>
          <a:p>
            <a:pPr marL="139700" indent="0">
              <a:buNone/>
            </a:pPr>
            <a:endParaRPr lang="en-US" dirty="0"/>
          </a:p>
          <a:p>
            <a:pPr marL="139700" indent="0">
              <a:buNone/>
            </a:pPr>
            <a:r>
              <a:rPr lang="en-US" dirty="0"/>
              <a:t>The return request reaches the business operations team. An agent calls the buyer to understand their concern with the order and asks for specific proofs basis which the return is either approved or rejected. A rejected return is a terminal stage. </a:t>
            </a:r>
          </a:p>
          <a:p>
            <a:pPr marL="139700" indent="0">
              <a:buNone/>
            </a:pPr>
            <a:endParaRPr lang="en-US" dirty="0"/>
          </a:p>
          <a:p>
            <a:pPr marL="139700" indent="0">
              <a:buNone/>
            </a:pPr>
            <a:r>
              <a:rPr lang="en-US" dirty="0"/>
              <a:t>Once the return is approved, the customer select from the available choices of completing the return cycle from buyer side. For returns eligible for no pickup due to missing items </a:t>
            </a:r>
            <a:r>
              <a:rPr lang="en-US" dirty="0" err="1"/>
              <a:t>etc</a:t>
            </a:r>
            <a:r>
              <a:rPr lang="en-US" dirty="0"/>
              <a:t>, return is completed as it is approved, and a refund is generated. For an instore return, the buyer can drop the item at their nearest warehouse or store affiliated to the firm. Once done, a refund is generated. For a pickup exchange, a pickup is scheduled basis which the buyer returns the item to the logistics team, which then creates a Airway Bill Number and ships the returned items back to the sellers. Once the return is picked up, a refund is generated against the return. </a:t>
            </a:r>
          </a:p>
          <a:p>
            <a:pPr marL="139700" indent="0">
              <a:buNone/>
            </a:pPr>
            <a:r>
              <a:rPr lang="en-US" dirty="0"/>
              <a:t>This flow also marks the end of any buyer involvement in the returns process.</a:t>
            </a:r>
          </a:p>
        </p:txBody>
      </p:sp>
    </p:spTree>
    <p:extLst>
      <p:ext uri="{BB962C8B-B14F-4D97-AF65-F5344CB8AC3E}">
        <p14:creationId xmlns:p14="http://schemas.microsoft.com/office/powerpoint/2010/main" val="2491707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Lastly, the seller side flow comes into consideration when a return is shipped back to the seller whether it is a partial RTO or a normal return.</a:t>
            </a:r>
          </a:p>
          <a:p>
            <a:pPr marL="139700" indent="0">
              <a:buNone/>
            </a:pPr>
            <a:r>
              <a:rPr lang="en-US" dirty="0"/>
              <a:t> </a:t>
            </a:r>
          </a:p>
          <a:p>
            <a:pPr marL="139700" indent="0">
              <a:buNone/>
            </a:pPr>
            <a:r>
              <a:rPr lang="en-US" dirty="0"/>
              <a:t>Before the item is delivered to the seller, it goes through the whole supply chain where inefficiencies can lead to loses. These loses can be attributed to losing the returned items, delaying the return beyond the return complete promise date etcetera. All of these are regarded as logistics loss that goes on the firm’s balance sheet. </a:t>
            </a:r>
          </a:p>
          <a:p>
            <a:pPr marL="139700" indent="0">
              <a:buNone/>
            </a:pPr>
            <a:endParaRPr lang="en-US" dirty="0"/>
          </a:p>
          <a:p>
            <a:pPr marL="139700" indent="0">
              <a:buNone/>
            </a:pPr>
            <a:r>
              <a:rPr lang="en-US" dirty="0"/>
              <a:t>Once the items are successfully returned to the seller, the seller may or may not agree with the return resolution. In case everything is in order and the seller is satisfied, the return is closed, and the seller absorbs the hit. Incase the seller is not happy with the resolution; he has the option to raise a dispute. The dispute request is forwarded to the business operation team, which then calls the seller, and decides to approve or reject the dispute based on its merit. The approval of a dispute is a loss to the firm while a rejection is a loss to the seller.</a:t>
            </a:r>
          </a:p>
          <a:p>
            <a:pPr marL="139700" indent="0">
              <a:buNone/>
            </a:pPr>
            <a:endParaRPr lang="en-US" dirty="0"/>
          </a:p>
          <a:p>
            <a:pPr marL="139700" indent="0">
              <a:buNone/>
            </a:pPr>
            <a:r>
              <a:rPr lang="en-US" dirty="0"/>
              <a:t>Now, Priyanka will be taking you through the next part of our presentation.</a:t>
            </a:r>
          </a:p>
        </p:txBody>
      </p:sp>
    </p:spTree>
    <p:extLst>
      <p:ext uri="{BB962C8B-B14F-4D97-AF65-F5344CB8AC3E}">
        <p14:creationId xmlns:p14="http://schemas.microsoft.com/office/powerpoint/2010/main" val="3059329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Thank you Bhavya.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After sorting the ERD we started working on the data tables. Our project has 15 tables as listed. We manually created entries for each table on an Excel sheet. We then imported the Excel sheet data to the data tables in SQL. We ensured that the Primary key column is NOT null in all the tables. </a:t>
            </a:r>
          </a:p>
        </p:txBody>
      </p:sp>
    </p:spTree>
    <p:extLst>
      <p:ext uri="{BB962C8B-B14F-4D97-AF65-F5344CB8AC3E}">
        <p14:creationId xmlns:p14="http://schemas.microsoft.com/office/powerpoint/2010/main" val="683878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Talking about the reports, these are the SQL queries which helps us get the desired insights and results from the data that we have. It involves usage of various SQL concepts like joins, aggregate functions, date functions, data manipulations and many more to connect and join various tables and obtain required information. In our case, we were able to get some useful business insights through the enhancements in the data structure. We can easily track seller’s performance now, as both order and return information is on the line-item level. A seller whose products have been returned the maximum number of times can be detrimental to the business. Next, through the information about Partial RTO orders, we can now see how much value was to be delivered and how much was actually accepted by the customer. This can help us evaluate the buyer behavior for certain products and thereby help us for logistic cost estimation and budgeting. We can also generate reports to identify the trend in product demand. Also, </a:t>
            </a:r>
            <a:r>
              <a:rPr lang="en-US" dirty="0">
                <a:latin typeface="Barlow" panose="020B0604020202020204" charset="0"/>
              </a:rPr>
              <a:t>by evaluating the rankings and the days a return took to complete, we can see that quicker the return was completed, higher was the customer satisfaction. This  gives an approximate idea to target completion of a return. A better return experience increases customer engagement and trust with the platform and promotes healthy return behavior. </a:t>
            </a:r>
          </a:p>
        </p:txBody>
      </p:sp>
    </p:spTree>
    <p:extLst>
      <p:ext uri="{BB962C8B-B14F-4D97-AF65-F5344CB8AC3E}">
        <p14:creationId xmlns:p14="http://schemas.microsoft.com/office/powerpoint/2010/main" val="3448084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One of the most important reports that we were able to generate was an overall month on month data. This particular report gives us information about the total returns that were initiated in a month, and of that the total number of returns that were approved and rejected. Hence, this helps us track business performance. Too many rejected returns can lead to poor customer overview, whereas too less rejected returns can mean angry sellers and a poor profit/loss performance. It also helps us to figure out the issues, if any, within the return processes.</a:t>
            </a:r>
          </a:p>
          <a:p>
            <a:pPr marL="139700" indent="0">
              <a:buNone/>
            </a:pPr>
            <a:endParaRPr lang="en-US" dirty="0"/>
          </a:p>
        </p:txBody>
      </p:sp>
    </p:spTree>
    <p:extLst>
      <p:ext uri="{BB962C8B-B14F-4D97-AF65-F5344CB8AC3E}">
        <p14:creationId xmlns:p14="http://schemas.microsoft.com/office/powerpoint/2010/main" val="713595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Our team members include Bhavya Bansal, Mayank Patidar, Priyanka Patel and myself Abhinav Dubey. So let us begin.</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other useful insight that we were able to obtain through one of our reports was the total order amount versus total return amount per customer, which included both, normal returns as well as partial RTO. We know, lesser the number of returns, better is the profit and loss statement. Hence, in order to encourage a small number of returns, we developed an incentive plan for the customers, offering them discount based on their total return history. If the total return amount is less than 1000 dollars, they get 10% off on the next order. If it is between 1000 and 5000 dollars, then they get 5% off on their next order, if between 5000 and 10000 dollars, then 2% else 0%. This would improve the return performance, promoting better buyers to spend more on the platform and help us retain the business with them.</a:t>
            </a:r>
          </a:p>
        </p:txBody>
      </p:sp>
    </p:spTree>
    <p:extLst>
      <p:ext uri="{BB962C8B-B14F-4D97-AF65-F5344CB8AC3E}">
        <p14:creationId xmlns:p14="http://schemas.microsoft.com/office/powerpoint/2010/main" val="4243410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0" name="Google Shape;580;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Based on the new data structure and the reports that we generated, we tried to create interactive visualizations that can help the company stakeholders derive useful insights easily.</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Hereby, to conclude our presentation, we were able to identify the issues in the system and accordingly, propose a solution for that. We made three major changes in the system, i.e., bought the whole data on line item level by introducing return line id entity. Hence, now the return process of items can be done on return item level and all the individual items can be traced with their unique return line id. Moreover, by introducing the concept of Partial RTO, we were able to reduce the logistic expenditure. Also, by introducing 3 different categories of a normal return, we were further able to simplify the process. The SQL reports that we generated helped us to get clear business insights, enabling us to know the pain areas as well as the aspects where the company was performing really well. </a:t>
            </a:r>
          </a:p>
          <a:p>
            <a:pPr marL="139700" indent="0">
              <a:buNone/>
            </a:pPr>
            <a:endParaRPr lang="en-US" dirty="0"/>
          </a:p>
        </p:txBody>
      </p:sp>
    </p:spTree>
    <p:extLst>
      <p:ext uri="{BB962C8B-B14F-4D97-AF65-F5344CB8AC3E}">
        <p14:creationId xmlns:p14="http://schemas.microsoft.com/office/powerpoint/2010/main" val="1795527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thank you for listening to our presentation. Please feel free to send us any questions or suggestions that you have for us. Thank you!</a:t>
            </a: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98122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Before going over our project, we would like to share the agenda for today’s presentation. We’ll start with the Company Overview and explain the Business Problem followed by the Proposed Solution for the company. Then we will walk you through the Workflow of the proposed solution and will give you an overview of the tables and reports we created. Finally, we will conclude at the end.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IN" dirty="0"/>
              <a:t>Let me give you an overview of the company. </a:t>
            </a:r>
          </a:p>
          <a:p>
            <a:pPr marL="139700" indent="0">
              <a:buNone/>
            </a:pPr>
            <a:endParaRPr lang="en-IN" dirty="0"/>
          </a:p>
          <a:p>
            <a:pPr marL="139700" indent="0">
              <a:buNone/>
            </a:pPr>
            <a:r>
              <a:rPr lang="en-IN" dirty="0"/>
              <a:t>So our client is a B2B e-commerce platform and a credit lender. </a:t>
            </a:r>
          </a:p>
          <a:p>
            <a:pPr marL="139700" indent="0">
              <a:buNone/>
            </a:pPr>
            <a:endParaRPr lang="en-IN" dirty="0"/>
          </a:p>
          <a:p>
            <a:pPr marL="139700" indent="0">
              <a:buNone/>
            </a:pPr>
            <a:r>
              <a:rPr lang="en-US" dirty="0"/>
              <a:t>It aggregates manufacturers, wholesalers, retailers, and traders to buy and sell products. </a:t>
            </a:r>
          </a:p>
          <a:p>
            <a:pPr marL="139700" indent="0">
              <a:buNone/>
            </a:pPr>
            <a:endParaRPr lang="en-US" dirty="0"/>
          </a:p>
          <a:p>
            <a:pPr marL="139700" indent="0">
              <a:buNone/>
            </a:pPr>
            <a:r>
              <a:rPr lang="en-US" dirty="0"/>
              <a:t>So to facilitate easier commerce for the subject matter experts our client provides them with a credit line. Being a growth startup, the company invests heavily in its logistics, operations, and financial services and stores huge amounts of data on it. </a:t>
            </a:r>
          </a:p>
          <a:p>
            <a:pPr marL="139700" indent="0">
              <a:buNone/>
            </a:pPr>
            <a:endParaRPr lang="en-US" dirty="0"/>
          </a:p>
          <a:p>
            <a:pPr marL="139700" indent="0">
              <a:buNone/>
            </a:pPr>
            <a:r>
              <a:rPr lang="en-US" dirty="0"/>
              <a:t>The B2B nature of the operation mean all loses related to returns, logistics, and operations must be kept at a minimum and all frauds should be identified at the earliest.</a:t>
            </a:r>
          </a:p>
          <a:p>
            <a:pPr marL="139700" indent="0">
              <a:buNone/>
            </a:pPr>
            <a:endParaRPr lang="en-IN" dirty="0"/>
          </a:p>
          <a:p>
            <a:pPr marL="139700" indent="0">
              <a:buNone/>
            </a:pPr>
            <a:endParaRPr lang="en-IN" dirty="0"/>
          </a:p>
        </p:txBody>
      </p:sp>
    </p:spTree>
    <p:extLst>
      <p:ext uri="{BB962C8B-B14F-4D97-AF65-F5344CB8AC3E}">
        <p14:creationId xmlns:p14="http://schemas.microsoft.com/office/powerpoint/2010/main" val="3460380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just">
              <a:lnSpc>
                <a:spcPct val="150000"/>
              </a:lnSpc>
              <a:buNone/>
            </a:pPr>
            <a:r>
              <a:rPr lang="en-US" dirty="0"/>
              <a:t>Now let's come to the business problem. The </a:t>
            </a:r>
            <a:r>
              <a:rPr lang="en-US" b="0" i="0" dirty="0">
                <a:solidFill>
                  <a:srgbClr val="202124"/>
                </a:solidFill>
                <a:effectLst/>
                <a:latin typeface="Roboto" panose="02000000000000000000" pitchFamily="2" charset="0"/>
              </a:rPr>
              <a:t>challenges and issues which are faced in the </a:t>
            </a:r>
            <a:r>
              <a:rPr lang="en-US" dirty="0">
                <a:latin typeface="Barlow" panose="020B0604020202020204" charset="0"/>
              </a:rPr>
              <a:t>current system are </a:t>
            </a:r>
          </a:p>
          <a:p>
            <a:pPr marL="139700" indent="0" algn="just">
              <a:lnSpc>
                <a:spcPct val="150000"/>
              </a:lnSpc>
              <a:buNone/>
            </a:pPr>
            <a:endParaRPr lang="en-US" dirty="0">
              <a:latin typeface="Barlow" panose="020B0604020202020204" charset="0"/>
            </a:endParaRPr>
          </a:p>
          <a:p>
            <a:pPr marL="285750" indent="-285750" algn="just">
              <a:lnSpc>
                <a:spcPct val="150000"/>
              </a:lnSpc>
              <a:buFont typeface="Arial" panose="020B0604020202020204" pitchFamily="34" charset="0"/>
              <a:buChar char="•"/>
            </a:pPr>
            <a:r>
              <a:rPr lang="en-US" dirty="0">
                <a:latin typeface="Barlow" panose="020B0604020202020204" charset="0"/>
              </a:rPr>
              <a:t>First is that the system is not unified. The information for all orders is stored at order line-item level. However, the information of all the returns is being stored at only return id level.</a:t>
            </a:r>
          </a:p>
          <a:p>
            <a:pPr marL="0" indent="0" algn="just">
              <a:lnSpc>
                <a:spcPct val="150000"/>
              </a:lnSpc>
              <a:buFont typeface="Arial" panose="020B0604020202020204" pitchFamily="34" charset="0"/>
              <a:buNone/>
            </a:pPr>
            <a:endParaRPr lang="en-US" dirty="0">
              <a:latin typeface="Barlow" panose="020B0604020202020204" charset="0"/>
            </a:endParaRPr>
          </a:p>
          <a:p>
            <a:pPr marL="285750" indent="-285750" algn="just">
              <a:lnSpc>
                <a:spcPct val="150000"/>
              </a:lnSpc>
              <a:buFont typeface="Arial" panose="020B0604020202020204" pitchFamily="34" charset="0"/>
              <a:buChar char="•"/>
            </a:pPr>
            <a:r>
              <a:rPr lang="en-US" dirty="0">
                <a:latin typeface="Barlow" panose="020B0604020202020204" charset="0"/>
              </a:rPr>
              <a:t>Second is Identification of inefficient processes, subpar delivery vendors, warehouse management, and packaging etc. is currently inefficient and requires drastic improvement.</a:t>
            </a:r>
          </a:p>
          <a:p>
            <a:pPr marL="0" indent="0" algn="just">
              <a:lnSpc>
                <a:spcPct val="150000"/>
              </a:lnSpc>
              <a:buFont typeface="Arial" panose="020B0604020202020204" pitchFamily="34" charset="0"/>
              <a:buNone/>
            </a:pPr>
            <a:endParaRPr lang="en-US" dirty="0">
              <a:latin typeface="Barlow" panose="020B0604020202020204" charset="0"/>
            </a:endParaRPr>
          </a:p>
          <a:p>
            <a:pPr marL="285750" indent="-285750" algn="just">
              <a:lnSpc>
                <a:spcPct val="150000"/>
              </a:lnSpc>
              <a:buFont typeface="Arial" panose="020B0604020202020204" pitchFamily="34" charset="0"/>
              <a:buChar char="•"/>
            </a:pPr>
            <a:r>
              <a:rPr lang="en-US" dirty="0">
                <a:latin typeface="Barlow" panose="020B0604020202020204" charset="0"/>
              </a:rPr>
              <a:t>Third is there is no provision to choose the return type. This makes the operations rigid and is a loss of opportunity for the firm in terms of logistics cost.</a:t>
            </a:r>
          </a:p>
          <a:p>
            <a:pPr marL="0" indent="0" algn="just">
              <a:lnSpc>
                <a:spcPct val="150000"/>
              </a:lnSpc>
              <a:buFont typeface="Arial" panose="020B0604020202020204" pitchFamily="34" charset="0"/>
              <a:buNone/>
            </a:pPr>
            <a:endParaRPr lang="en-US" dirty="0">
              <a:latin typeface="Barlow" panose="020B0604020202020204" charset="0"/>
            </a:endParaRPr>
          </a:p>
          <a:p>
            <a:pPr marL="285750" indent="-285750" algn="just">
              <a:lnSpc>
                <a:spcPct val="150000"/>
              </a:lnSpc>
              <a:buFont typeface="Arial" panose="020B0604020202020204" pitchFamily="34" charset="0"/>
              <a:buChar char="•"/>
            </a:pPr>
            <a:r>
              <a:rPr lang="en-US" dirty="0">
                <a:latin typeface="Barlow" panose="020B0604020202020204" charset="0"/>
              </a:rPr>
              <a:t>Lastly the company is losing a lot of money in storage and transportation. This is because, sometimes, there is no longer the need of the item being ordered by the customer and so he doesn’t accept delivery.</a:t>
            </a:r>
          </a:p>
          <a:p>
            <a:pPr marL="285750" indent="-285750" algn="just">
              <a:lnSpc>
                <a:spcPct val="150000"/>
              </a:lnSpc>
              <a:buFont typeface="Arial" panose="020B0604020202020204" pitchFamily="34" charset="0"/>
              <a:buChar char="•"/>
            </a:pPr>
            <a:endParaRPr lang="en-US" dirty="0">
              <a:latin typeface="Barlow" panose="020B0604020202020204" charset="0"/>
            </a:endParaRPr>
          </a:p>
          <a:p>
            <a:pPr marL="285750" indent="-285750" algn="just">
              <a:lnSpc>
                <a:spcPct val="150000"/>
              </a:lnSpc>
              <a:buFont typeface="Arial" panose="020B0604020202020204" pitchFamily="34" charset="0"/>
              <a:buChar char="•"/>
            </a:pPr>
            <a:r>
              <a:rPr lang="en-US" dirty="0">
                <a:latin typeface="Barlow" panose="020B0604020202020204" charset="0"/>
              </a:rPr>
              <a:t>In the next slide we will see the different statistics related to the </a:t>
            </a:r>
            <a:r>
              <a:rPr lang="en-US" b="0" i="0" dirty="0">
                <a:solidFill>
                  <a:srgbClr val="202124"/>
                </a:solidFill>
                <a:effectLst/>
                <a:latin typeface="Roboto" panose="02000000000000000000" pitchFamily="2" charset="0"/>
              </a:rPr>
              <a:t>challenges and issues which are faced in the </a:t>
            </a:r>
            <a:r>
              <a:rPr lang="en-US" dirty="0">
                <a:latin typeface="Barlow" panose="020B0604020202020204" charset="0"/>
              </a:rPr>
              <a:t>current system</a:t>
            </a:r>
          </a:p>
          <a:p>
            <a:pPr marL="139700" indent="0">
              <a:buNone/>
            </a:pPr>
            <a:endParaRPr lang="en-IN" dirty="0"/>
          </a:p>
          <a:p>
            <a:pPr marL="139700" indent="0">
              <a:buNone/>
            </a:pPr>
            <a:endParaRPr lang="en-IN" dirty="0"/>
          </a:p>
          <a:p>
            <a:pPr marL="139700" indent="0">
              <a:buNone/>
            </a:pPr>
            <a:endParaRPr lang="en-IN" dirty="0"/>
          </a:p>
        </p:txBody>
      </p:sp>
    </p:spTree>
    <p:extLst>
      <p:ext uri="{BB962C8B-B14F-4D97-AF65-F5344CB8AC3E}">
        <p14:creationId xmlns:p14="http://schemas.microsoft.com/office/powerpoint/2010/main" val="1992428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So, the statistics are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More than one million dollars are lost every month and More than 10 thousand users face inconvenience due to poor return management.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inefficiencies of the current return system amounts up to 12%.</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To provide the solution for the business problem we reviewed the current system </a:t>
            </a:r>
            <a:r>
              <a:rPr lang="en-US" b="0" i="0" dirty="0">
                <a:solidFill>
                  <a:srgbClr val="202124"/>
                </a:solidFill>
                <a:effectLst/>
                <a:latin typeface="Roboto" panose="02000000000000000000" pitchFamily="2" charset="0"/>
              </a:rPr>
              <a:t>structural diagram of the database design which is Entity relationship diagram. Now Mayank will walk you through the current system ERD.</a:t>
            </a:r>
            <a:endParaRPr lang="en-US"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Thank you Abhinav for the initial overview of the project. </a:t>
            </a:r>
          </a:p>
          <a:p>
            <a:pPr marL="0" lvl="0" indent="0" algn="l" rtl="0">
              <a:spcBef>
                <a:spcPts val="0"/>
              </a:spcBef>
              <a:spcAft>
                <a:spcPts val="0"/>
              </a:spcAft>
              <a:buNone/>
            </a:pPr>
            <a:r>
              <a:rPr lang="en-US" dirty="0"/>
              <a:t>This ERD can be considered as the previous diagram that the company was following. Here as we can see for any order that is returned, there is an attribute Return ID which can give us the data of what product was returned. But there is no attribute like </a:t>
            </a:r>
            <a:r>
              <a:rPr lang="en-US" dirty="0" err="1"/>
              <a:t>Return_Line_ID</a:t>
            </a:r>
            <a:r>
              <a:rPr lang="en-US" dirty="0"/>
              <a:t> which can provide us the information of which items have been returned. </a:t>
            </a:r>
          </a:p>
          <a:p>
            <a:pPr marL="0" lvl="0" indent="0" algn="l" rtl="0">
              <a:spcBef>
                <a:spcPts val="0"/>
              </a:spcBef>
              <a:spcAft>
                <a:spcPts val="0"/>
              </a:spcAft>
              <a:buNone/>
            </a:pPr>
            <a:r>
              <a:rPr lang="en-US" dirty="0"/>
              <a:t>Further, there is no additional information on how a customer can accept or reject the delivery of the product he has received.  [32 seconds]</a:t>
            </a:r>
          </a:p>
        </p:txBody>
      </p:sp>
    </p:spTree>
    <p:extLst>
      <p:ext uri="{BB962C8B-B14F-4D97-AF65-F5344CB8AC3E}">
        <p14:creationId xmlns:p14="http://schemas.microsoft.com/office/powerpoint/2010/main" val="1550349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This is the Swimlane diagram for the process flow of return, once the product is delivered to the customer, he can raise a return request if he is not satisfied with the product. The business operations team will handle the decisions of whether customer is eligible to get the full refund or not. If the customer is not happy with the quality of the product at the time of delivery itself, he can return the whole order back to the origin. [25 seconds]</a:t>
            </a:r>
          </a:p>
        </p:txBody>
      </p:sp>
    </p:spTree>
    <p:extLst>
      <p:ext uri="{BB962C8B-B14F-4D97-AF65-F5344CB8AC3E}">
        <p14:creationId xmlns:p14="http://schemas.microsoft.com/office/powerpoint/2010/main" val="954075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For the issues with return tracing, we have suggested some solutions and an additional feature to help both the parties involved in the process.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have introduced a new return entity to breakdown the tracing of orders to line-item level. Previously if the customer wanted to return the parcel without accepting the delivery, he was forced to return the whole item to the origin, but with our proposed solution now a customer can easily accept a part of the order and return the remaining part to origin. This will help to save at least half of the </a:t>
            </a:r>
            <a:r>
              <a:rPr lang="en-US" dirty="0">
                <a:latin typeface="Barlow" panose="020B0604020202020204" charset="0"/>
              </a:rPr>
              <a:t>company’s logistic expenditure. Further we have modified the return types into three different possible categories to simplify the return process. [ 42 seconds]</a:t>
            </a:r>
            <a:endParaRPr lang="en-US" dirty="0"/>
          </a:p>
          <a:p>
            <a:pPr marL="139700" indent="0">
              <a:buNone/>
            </a:pPr>
            <a:endParaRPr lang="en-US" dirty="0"/>
          </a:p>
        </p:txBody>
      </p:sp>
    </p:spTree>
    <p:extLst>
      <p:ext uri="{BB962C8B-B14F-4D97-AF65-F5344CB8AC3E}">
        <p14:creationId xmlns:p14="http://schemas.microsoft.com/office/powerpoint/2010/main" val="2533386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85800" y="1541675"/>
            <a:ext cx="5740200" cy="20601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sz="4800"/>
            </a:lvl1pPr>
            <a:lvl2pPr lvl="1" algn="l">
              <a:lnSpc>
                <a:spcPct val="90000"/>
              </a:lnSpc>
              <a:spcBef>
                <a:spcPts val="0"/>
              </a:spcBef>
              <a:spcAft>
                <a:spcPts val="0"/>
              </a:spcAft>
              <a:buSzPts val="4800"/>
              <a:buNone/>
              <a:defRPr sz="4800"/>
            </a:lvl2pPr>
            <a:lvl3pPr lvl="2" algn="l">
              <a:lnSpc>
                <a:spcPct val="90000"/>
              </a:lnSpc>
              <a:spcBef>
                <a:spcPts val="0"/>
              </a:spcBef>
              <a:spcAft>
                <a:spcPts val="0"/>
              </a:spcAft>
              <a:buSzPts val="4800"/>
              <a:buNone/>
              <a:defRPr sz="4800"/>
            </a:lvl3pPr>
            <a:lvl4pPr lvl="3" algn="l">
              <a:lnSpc>
                <a:spcPct val="90000"/>
              </a:lnSpc>
              <a:spcBef>
                <a:spcPts val="0"/>
              </a:spcBef>
              <a:spcAft>
                <a:spcPts val="0"/>
              </a:spcAft>
              <a:buSzPts val="4800"/>
              <a:buNone/>
              <a:defRPr sz="4800"/>
            </a:lvl4pPr>
            <a:lvl5pPr lvl="4" algn="l">
              <a:lnSpc>
                <a:spcPct val="90000"/>
              </a:lnSpc>
              <a:spcBef>
                <a:spcPts val="0"/>
              </a:spcBef>
              <a:spcAft>
                <a:spcPts val="0"/>
              </a:spcAft>
              <a:buSzPts val="4800"/>
              <a:buNone/>
              <a:defRPr sz="4800"/>
            </a:lvl5pPr>
            <a:lvl6pPr lvl="5" algn="l">
              <a:lnSpc>
                <a:spcPct val="90000"/>
              </a:lnSpc>
              <a:spcBef>
                <a:spcPts val="0"/>
              </a:spcBef>
              <a:spcAft>
                <a:spcPts val="0"/>
              </a:spcAft>
              <a:buSzPts val="4800"/>
              <a:buNone/>
              <a:defRPr sz="4800"/>
            </a:lvl6pPr>
            <a:lvl7pPr lvl="6" algn="l">
              <a:lnSpc>
                <a:spcPct val="90000"/>
              </a:lnSpc>
              <a:spcBef>
                <a:spcPts val="0"/>
              </a:spcBef>
              <a:spcAft>
                <a:spcPts val="0"/>
              </a:spcAft>
              <a:buSzPts val="4800"/>
              <a:buNone/>
              <a:defRPr sz="4800"/>
            </a:lvl7pPr>
            <a:lvl8pPr lvl="7" algn="l">
              <a:lnSpc>
                <a:spcPct val="90000"/>
              </a:lnSpc>
              <a:spcBef>
                <a:spcPts val="0"/>
              </a:spcBef>
              <a:spcAft>
                <a:spcPts val="0"/>
              </a:spcAft>
              <a:buSzPts val="4800"/>
              <a:buNone/>
              <a:defRPr sz="4800"/>
            </a:lvl8pPr>
            <a:lvl9pPr lvl="8" algn="l">
              <a:lnSpc>
                <a:spcPct val="90000"/>
              </a:lnSpc>
              <a:spcBef>
                <a:spcPts val="0"/>
              </a:spcBef>
              <a:spcAft>
                <a:spcPts val="0"/>
              </a:spcAft>
              <a:buSzPts val="4800"/>
              <a:buNone/>
              <a:defRPr sz="4800"/>
            </a:lvl9pPr>
          </a:lstStyle>
          <a:p>
            <a:endParaRPr/>
          </a:p>
        </p:txBody>
      </p:sp>
      <p:sp>
        <p:nvSpPr>
          <p:cNvPr id="11" name="Google Shape;11;p2"/>
          <p:cNvSpPr/>
          <p:nvPr/>
        </p:nvSpPr>
        <p:spPr>
          <a:xfrm>
            <a:off x="0" y="0"/>
            <a:ext cx="6100200" cy="5143500"/>
          </a:xfrm>
          <a:prstGeom prst="rect">
            <a:avLst/>
          </a:prstGeom>
          <a:solidFill>
            <a:srgbClr val="CF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p:nvPr/>
        </p:nvSpPr>
        <p:spPr>
          <a:xfrm>
            <a:off x="0" y="1541688"/>
            <a:ext cx="6870000" cy="2060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 name="Google Shape;13;p2"/>
          <p:cNvGrpSpPr/>
          <p:nvPr/>
        </p:nvGrpSpPr>
        <p:grpSpPr>
          <a:xfrm>
            <a:off x="7042550" y="1541664"/>
            <a:ext cx="730045" cy="2060086"/>
            <a:chOff x="7022220" y="1541675"/>
            <a:chExt cx="666404" cy="1880499"/>
          </a:xfrm>
        </p:grpSpPr>
        <p:sp>
          <p:nvSpPr>
            <p:cNvPr id="14" name="Google Shape;14;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 name="Google Shape;54;p2"/>
          <p:cNvGrpSpPr/>
          <p:nvPr/>
        </p:nvGrpSpPr>
        <p:grpSpPr>
          <a:xfrm>
            <a:off x="8842175" y="668858"/>
            <a:ext cx="301822" cy="872806"/>
            <a:chOff x="-225" y="2255817"/>
            <a:chExt cx="318950" cy="922336"/>
          </a:xfrm>
        </p:grpSpPr>
        <p:sp>
          <p:nvSpPr>
            <p:cNvPr id="55" name="Google Shape;55;p2"/>
            <p:cNvSpPr/>
            <p:nvPr/>
          </p:nvSpPr>
          <p:spPr>
            <a:xfrm>
              <a:off x="-175" y="2255817"/>
              <a:ext cx="318900" cy="116700"/>
            </a:xfrm>
            <a:prstGeom prst="rect">
              <a:avLst/>
            </a:prstGeom>
            <a:solidFill>
              <a:srgbClr val="CF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
            <p:cNvSpPr/>
            <p:nvPr/>
          </p:nvSpPr>
          <p:spPr>
            <a:xfrm>
              <a:off x="-175" y="2524353"/>
              <a:ext cx="318900" cy="116700"/>
            </a:xfrm>
            <a:prstGeom prst="rect">
              <a:avLst/>
            </a:prstGeom>
            <a:solidFill>
              <a:srgbClr val="CF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
            <p:cNvSpPr/>
            <p:nvPr/>
          </p:nvSpPr>
          <p:spPr>
            <a:xfrm>
              <a:off x="-225" y="2792878"/>
              <a:ext cx="318900" cy="116700"/>
            </a:xfrm>
            <a:prstGeom prst="rect">
              <a:avLst/>
            </a:prstGeom>
            <a:solidFill>
              <a:srgbClr val="CF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
            <p:cNvSpPr/>
            <p:nvPr/>
          </p:nvSpPr>
          <p:spPr>
            <a:xfrm>
              <a:off x="-225" y="3061453"/>
              <a:ext cx="318900" cy="116700"/>
            </a:xfrm>
            <a:prstGeom prst="rect">
              <a:avLst/>
            </a:prstGeom>
            <a:solidFill>
              <a:srgbClr val="CF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 name="Google Shape;59;p2"/>
          <p:cNvGrpSpPr/>
          <p:nvPr/>
        </p:nvGrpSpPr>
        <p:grpSpPr>
          <a:xfrm>
            <a:off x="5798377" y="4270683"/>
            <a:ext cx="301822" cy="872806"/>
            <a:chOff x="1611209" y="2255817"/>
            <a:chExt cx="318950" cy="922336"/>
          </a:xfrm>
        </p:grpSpPr>
        <p:sp>
          <p:nvSpPr>
            <p:cNvPr id="60" name="Google Shape;60;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3"/>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3"/>
          <p:cNvSpPr/>
          <p:nvPr/>
        </p:nvSpPr>
        <p:spPr>
          <a:xfrm>
            <a:off x="0" y="0"/>
            <a:ext cx="653700" cy="5143500"/>
          </a:xfrm>
          <a:prstGeom prst="rect">
            <a:avLst/>
          </a:prstGeom>
          <a:solidFill>
            <a:srgbClr val="CF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3"/>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 name="Google Shape;68;p3"/>
          <p:cNvGrpSpPr/>
          <p:nvPr/>
        </p:nvGrpSpPr>
        <p:grpSpPr>
          <a:xfrm>
            <a:off x="8832384" y="670955"/>
            <a:ext cx="311815" cy="653721"/>
            <a:chOff x="5385375" y="498300"/>
            <a:chExt cx="802200" cy="556500"/>
          </a:xfrm>
        </p:grpSpPr>
        <p:sp>
          <p:nvSpPr>
            <p:cNvPr id="69" name="Google Shape;69;p3"/>
            <p:cNvSpPr/>
            <p:nvPr/>
          </p:nvSpPr>
          <p:spPr>
            <a:xfrm>
              <a:off x="5385375" y="498300"/>
              <a:ext cx="802200" cy="99300"/>
            </a:xfrm>
            <a:prstGeom prst="rect">
              <a:avLst/>
            </a:prstGeom>
            <a:solidFill>
              <a:srgbClr val="CF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3"/>
            <p:cNvSpPr/>
            <p:nvPr/>
          </p:nvSpPr>
          <p:spPr>
            <a:xfrm>
              <a:off x="5385375" y="726900"/>
              <a:ext cx="802200" cy="99300"/>
            </a:xfrm>
            <a:prstGeom prst="rect">
              <a:avLst/>
            </a:prstGeom>
            <a:solidFill>
              <a:srgbClr val="CF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3"/>
            <p:cNvSpPr/>
            <p:nvPr/>
          </p:nvSpPr>
          <p:spPr>
            <a:xfrm>
              <a:off x="5385375" y="955500"/>
              <a:ext cx="802200" cy="99300"/>
            </a:xfrm>
            <a:prstGeom prst="rect">
              <a:avLst/>
            </a:prstGeom>
            <a:solidFill>
              <a:srgbClr val="CF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 name="Google Shape;72;p3"/>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2600"/>
              <a:buNone/>
              <a:defRPr/>
            </a:lvl1pPr>
            <a:lvl2pPr lvl="1" algn="l">
              <a:lnSpc>
                <a:spcPct val="90000"/>
              </a:lnSpc>
              <a:spcBef>
                <a:spcPts val="0"/>
              </a:spcBef>
              <a:spcAft>
                <a:spcPts val="0"/>
              </a:spcAft>
              <a:buSzPts val="2600"/>
              <a:buNone/>
              <a:defRPr/>
            </a:lvl2pPr>
            <a:lvl3pPr lvl="2" algn="l">
              <a:lnSpc>
                <a:spcPct val="90000"/>
              </a:lnSpc>
              <a:spcBef>
                <a:spcPts val="0"/>
              </a:spcBef>
              <a:spcAft>
                <a:spcPts val="0"/>
              </a:spcAft>
              <a:buSzPts val="2600"/>
              <a:buNone/>
              <a:defRPr/>
            </a:lvl3pPr>
            <a:lvl4pPr lvl="3" algn="l">
              <a:lnSpc>
                <a:spcPct val="90000"/>
              </a:lnSpc>
              <a:spcBef>
                <a:spcPts val="0"/>
              </a:spcBef>
              <a:spcAft>
                <a:spcPts val="0"/>
              </a:spcAft>
              <a:buSzPts val="2600"/>
              <a:buNone/>
              <a:defRPr/>
            </a:lvl4pPr>
            <a:lvl5pPr lvl="4" algn="l">
              <a:lnSpc>
                <a:spcPct val="90000"/>
              </a:lnSpc>
              <a:spcBef>
                <a:spcPts val="0"/>
              </a:spcBef>
              <a:spcAft>
                <a:spcPts val="0"/>
              </a:spcAft>
              <a:buSzPts val="2600"/>
              <a:buNone/>
              <a:defRPr/>
            </a:lvl5pPr>
            <a:lvl6pPr lvl="5" algn="l">
              <a:lnSpc>
                <a:spcPct val="90000"/>
              </a:lnSpc>
              <a:spcBef>
                <a:spcPts val="0"/>
              </a:spcBef>
              <a:spcAft>
                <a:spcPts val="0"/>
              </a:spcAft>
              <a:buSzPts val="2600"/>
              <a:buNone/>
              <a:defRPr/>
            </a:lvl6pPr>
            <a:lvl7pPr lvl="6" algn="l">
              <a:lnSpc>
                <a:spcPct val="90000"/>
              </a:lnSpc>
              <a:spcBef>
                <a:spcPts val="0"/>
              </a:spcBef>
              <a:spcAft>
                <a:spcPts val="0"/>
              </a:spcAft>
              <a:buSzPts val="2600"/>
              <a:buNone/>
              <a:defRPr/>
            </a:lvl7pPr>
            <a:lvl8pPr lvl="7" algn="l">
              <a:lnSpc>
                <a:spcPct val="90000"/>
              </a:lnSpc>
              <a:spcBef>
                <a:spcPts val="0"/>
              </a:spcBef>
              <a:spcAft>
                <a:spcPts val="0"/>
              </a:spcAft>
              <a:buSzPts val="2600"/>
              <a:buNone/>
              <a:defRPr/>
            </a:lvl8pPr>
            <a:lvl9pPr lvl="8" algn="l">
              <a:lnSpc>
                <a:spcPct val="90000"/>
              </a:lnSpc>
              <a:spcBef>
                <a:spcPts val="0"/>
              </a:spcBef>
              <a:spcAft>
                <a:spcPts val="0"/>
              </a:spcAft>
              <a:buSzPts val="2600"/>
              <a:buNone/>
              <a:defRPr/>
            </a:lvl9pPr>
          </a:lstStyle>
          <a:p>
            <a:endParaRPr/>
          </a:p>
        </p:txBody>
      </p:sp>
      <p:sp>
        <p:nvSpPr>
          <p:cNvPr id="73" name="Google Shape;73;p3"/>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rgbClr val="CFE2F3"/>
                </a:solidFill>
                <a:latin typeface="Barlow Light"/>
                <a:ea typeface="Barlow Light"/>
                <a:cs typeface="Barlow Light"/>
                <a:sym typeface="Barlow Light"/>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rgbClr val="CFE2F3"/>
                </a:solidFill>
                <a:latin typeface="Barlow Light"/>
                <a:ea typeface="Barlow Light"/>
                <a:cs typeface="Barlow Light"/>
                <a:sym typeface="Barlow Light"/>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rgbClr val="CFE2F3"/>
                </a:solidFill>
                <a:latin typeface="Barlow Light"/>
                <a:ea typeface="Barlow Light"/>
                <a:cs typeface="Barlow Light"/>
                <a:sym typeface="Barlow Light"/>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rgbClr val="CFE2F3"/>
                </a:solidFill>
                <a:latin typeface="Barlow Light"/>
                <a:ea typeface="Barlow Light"/>
                <a:cs typeface="Barlow Light"/>
                <a:sym typeface="Barlow Light"/>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rgbClr val="CFE2F3"/>
                </a:solidFill>
                <a:latin typeface="Barlow Light"/>
                <a:ea typeface="Barlow Light"/>
                <a:cs typeface="Barlow Light"/>
                <a:sym typeface="Barlow Light"/>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rgbClr val="CFE2F3"/>
                </a:solidFill>
                <a:latin typeface="Barlow Light"/>
                <a:ea typeface="Barlow Light"/>
                <a:cs typeface="Barlow Light"/>
                <a:sym typeface="Barlow Light"/>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rgbClr val="CFE2F3"/>
                </a:solidFill>
                <a:latin typeface="Barlow Light"/>
                <a:ea typeface="Barlow Light"/>
                <a:cs typeface="Barlow Light"/>
                <a:sym typeface="Barlow Light"/>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rgbClr val="CFE2F3"/>
                </a:solidFill>
                <a:latin typeface="Barlow Light"/>
                <a:ea typeface="Barlow Light"/>
                <a:cs typeface="Barlow Light"/>
                <a:sym typeface="Barlow Light"/>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rgbClr val="CFE2F3"/>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44"/>
        <p:cNvGrpSpPr/>
        <p:nvPr/>
      </p:nvGrpSpPr>
      <p:grpSpPr>
        <a:xfrm>
          <a:off x="0" y="0"/>
          <a:ext cx="0" cy="0"/>
          <a:chOff x="0" y="0"/>
          <a:chExt cx="0" cy="0"/>
        </a:xfrm>
      </p:grpSpPr>
      <p:grpSp>
        <p:nvGrpSpPr>
          <p:cNvPr id="145" name="Google Shape;145;p6"/>
          <p:cNvGrpSpPr/>
          <p:nvPr/>
        </p:nvGrpSpPr>
        <p:grpSpPr>
          <a:xfrm>
            <a:off x="-207" y="0"/>
            <a:ext cx="9158157" cy="5149836"/>
            <a:chOff x="-207" y="0"/>
            <a:chExt cx="9158157" cy="5149836"/>
          </a:xfrm>
        </p:grpSpPr>
        <p:sp>
          <p:nvSpPr>
            <p:cNvPr id="146" name="Google Shape;146;p6"/>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6"/>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6"/>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9" name="Google Shape;149;p6"/>
            <p:cNvGrpSpPr/>
            <p:nvPr/>
          </p:nvGrpSpPr>
          <p:grpSpPr>
            <a:xfrm>
              <a:off x="-207" y="664293"/>
              <a:ext cx="155867" cy="653721"/>
              <a:chOff x="5385375" y="498300"/>
              <a:chExt cx="802200" cy="556500"/>
            </a:xfrm>
          </p:grpSpPr>
          <p:sp>
            <p:nvSpPr>
              <p:cNvPr id="150" name="Google Shape;150;p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 name="Google Shape;153;p6"/>
            <p:cNvGrpSpPr/>
            <p:nvPr/>
          </p:nvGrpSpPr>
          <p:grpSpPr>
            <a:xfrm>
              <a:off x="322384" y="4483463"/>
              <a:ext cx="666347" cy="666373"/>
              <a:chOff x="7134700" y="414375"/>
              <a:chExt cx="501919" cy="501900"/>
            </a:xfrm>
          </p:grpSpPr>
          <p:sp>
            <p:nvSpPr>
              <p:cNvPr id="154" name="Google Shape;154;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 name="Google Shape;170;p6"/>
            <p:cNvGrpSpPr/>
            <p:nvPr/>
          </p:nvGrpSpPr>
          <p:grpSpPr>
            <a:xfrm>
              <a:off x="8832384" y="670955"/>
              <a:ext cx="311815" cy="653721"/>
              <a:chOff x="5385375" y="498300"/>
              <a:chExt cx="802200" cy="556500"/>
            </a:xfrm>
          </p:grpSpPr>
          <p:sp>
            <p:nvSpPr>
              <p:cNvPr id="171" name="Google Shape;171;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74" name="Google Shape;174;p6"/>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2600"/>
              <a:buNone/>
              <a:defRPr/>
            </a:lvl1pPr>
            <a:lvl2pPr lvl="1" algn="l">
              <a:lnSpc>
                <a:spcPct val="90000"/>
              </a:lnSpc>
              <a:spcBef>
                <a:spcPts val="0"/>
              </a:spcBef>
              <a:spcAft>
                <a:spcPts val="0"/>
              </a:spcAft>
              <a:buSzPts val="2600"/>
              <a:buNone/>
              <a:defRPr/>
            </a:lvl2pPr>
            <a:lvl3pPr lvl="2" algn="l">
              <a:lnSpc>
                <a:spcPct val="90000"/>
              </a:lnSpc>
              <a:spcBef>
                <a:spcPts val="0"/>
              </a:spcBef>
              <a:spcAft>
                <a:spcPts val="0"/>
              </a:spcAft>
              <a:buSzPts val="2600"/>
              <a:buNone/>
              <a:defRPr/>
            </a:lvl3pPr>
            <a:lvl4pPr lvl="3" algn="l">
              <a:lnSpc>
                <a:spcPct val="90000"/>
              </a:lnSpc>
              <a:spcBef>
                <a:spcPts val="0"/>
              </a:spcBef>
              <a:spcAft>
                <a:spcPts val="0"/>
              </a:spcAft>
              <a:buSzPts val="2600"/>
              <a:buNone/>
              <a:defRPr/>
            </a:lvl4pPr>
            <a:lvl5pPr lvl="4" algn="l">
              <a:lnSpc>
                <a:spcPct val="90000"/>
              </a:lnSpc>
              <a:spcBef>
                <a:spcPts val="0"/>
              </a:spcBef>
              <a:spcAft>
                <a:spcPts val="0"/>
              </a:spcAft>
              <a:buSzPts val="2600"/>
              <a:buNone/>
              <a:defRPr/>
            </a:lvl5pPr>
            <a:lvl6pPr lvl="5" algn="l">
              <a:lnSpc>
                <a:spcPct val="90000"/>
              </a:lnSpc>
              <a:spcBef>
                <a:spcPts val="0"/>
              </a:spcBef>
              <a:spcAft>
                <a:spcPts val="0"/>
              </a:spcAft>
              <a:buSzPts val="2600"/>
              <a:buNone/>
              <a:defRPr/>
            </a:lvl6pPr>
            <a:lvl7pPr lvl="6" algn="l">
              <a:lnSpc>
                <a:spcPct val="90000"/>
              </a:lnSpc>
              <a:spcBef>
                <a:spcPts val="0"/>
              </a:spcBef>
              <a:spcAft>
                <a:spcPts val="0"/>
              </a:spcAft>
              <a:buSzPts val="2600"/>
              <a:buNone/>
              <a:defRPr/>
            </a:lvl7pPr>
            <a:lvl8pPr lvl="7" algn="l">
              <a:lnSpc>
                <a:spcPct val="90000"/>
              </a:lnSpc>
              <a:spcBef>
                <a:spcPts val="0"/>
              </a:spcBef>
              <a:spcAft>
                <a:spcPts val="0"/>
              </a:spcAft>
              <a:buSzPts val="2600"/>
              <a:buNone/>
              <a:defRPr/>
            </a:lvl8pPr>
            <a:lvl9pPr lvl="8" algn="l">
              <a:lnSpc>
                <a:spcPct val="90000"/>
              </a:lnSpc>
              <a:spcBef>
                <a:spcPts val="0"/>
              </a:spcBef>
              <a:spcAft>
                <a:spcPts val="0"/>
              </a:spcAft>
              <a:buSzPts val="2600"/>
              <a:buNone/>
              <a:defRPr/>
            </a:lvl9pPr>
          </a:lstStyle>
          <a:p>
            <a:endParaRPr/>
          </a:p>
        </p:txBody>
      </p:sp>
      <p:sp>
        <p:nvSpPr>
          <p:cNvPr id="175" name="Google Shape;175;p6"/>
          <p:cNvSpPr txBox="1">
            <a:spLocks noGrp="1"/>
          </p:cNvSpPr>
          <p:nvPr>
            <p:ph type="body" idx="1"/>
          </p:nvPr>
        </p:nvSpPr>
        <p:spPr>
          <a:xfrm>
            <a:off x="1172650" y="1599700"/>
            <a:ext cx="3447300" cy="28902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60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55600" algn="l">
              <a:lnSpc>
                <a:spcPct val="115000"/>
              </a:lnSpc>
              <a:spcBef>
                <a:spcPts val="0"/>
              </a:spcBef>
              <a:spcAft>
                <a:spcPts val="0"/>
              </a:spcAft>
              <a:buSzPts val="2000"/>
              <a:buChar char="▫"/>
              <a:defRPr sz="2000"/>
            </a:lvl6pPr>
            <a:lvl7pPr marL="3200400" lvl="6" indent="-355600" algn="l">
              <a:lnSpc>
                <a:spcPct val="115000"/>
              </a:lnSpc>
              <a:spcBef>
                <a:spcPts val="0"/>
              </a:spcBef>
              <a:spcAft>
                <a:spcPts val="0"/>
              </a:spcAft>
              <a:buSzPts val="2000"/>
              <a:buChar char="▫"/>
              <a:defRPr sz="2000"/>
            </a:lvl7pPr>
            <a:lvl8pPr marL="3657600" lvl="7" indent="-355600" algn="l">
              <a:lnSpc>
                <a:spcPct val="115000"/>
              </a:lnSpc>
              <a:spcBef>
                <a:spcPts val="0"/>
              </a:spcBef>
              <a:spcAft>
                <a:spcPts val="0"/>
              </a:spcAft>
              <a:buSzPts val="2000"/>
              <a:buChar char="▫"/>
              <a:defRPr sz="2000"/>
            </a:lvl8pPr>
            <a:lvl9pPr marL="4114800" lvl="8" indent="-355600" algn="l">
              <a:lnSpc>
                <a:spcPct val="115000"/>
              </a:lnSpc>
              <a:spcBef>
                <a:spcPts val="0"/>
              </a:spcBef>
              <a:spcAft>
                <a:spcPts val="0"/>
              </a:spcAft>
              <a:buSzPts val="2000"/>
              <a:buChar char="▫"/>
              <a:defRPr sz="2000"/>
            </a:lvl9pPr>
          </a:lstStyle>
          <a:p>
            <a:endParaRPr/>
          </a:p>
        </p:txBody>
      </p:sp>
      <p:sp>
        <p:nvSpPr>
          <p:cNvPr id="176" name="Google Shape;176;p6"/>
          <p:cNvSpPr txBox="1">
            <a:spLocks noGrp="1"/>
          </p:cNvSpPr>
          <p:nvPr>
            <p:ph type="body" idx="2"/>
          </p:nvPr>
        </p:nvSpPr>
        <p:spPr>
          <a:xfrm>
            <a:off x="5056888" y="1599700"/>
            <a:ext cx="3447300" cy="28902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60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55600" algn="l">
              <a:lnSpc>
                <a:spcPct val="115000"/>
              </a:lnSpc>
              <a:spcBef>
                <a:spcPts val="0"/>
              </a:spcBef>
              <a:spcAft>
                <a:spcPts val="0"/>
              </a:spcAft>
              <a:buSzPts val="2000"/>
              <a:buChar char="▫"/>
              <a:defRPr sz="2000"/>
            </a:lvl6pPr>
            <a:lvl7pPr marL="3200400" lvl="6" indent="-355600" algn="l">
              <a:lnSpc>
                <a:spcPct val="115000"/>
              </a:lnSpc>
              <a:spcBef>
                <a:spcPts val="0"/>
              </a:spcBef>
              <a:spcAft>
                <a:spcPts val="0"/>
              </a:spcAft>
              <a:buSzPts val="2000"/>
              <a:buChar char="▫"/>
              <a:defRPr sz="2000"/>
            </a:lvl7pPr>
            <a:lvl8pPr marL="3657600" lvl="7" indent="-355600" algn="l">
              <a:lnSpc>
                <a:spcPct val="115000"/>
              </a:lnSpc>
              <a:spcBef>
                <a:spcPts val="0"/>
              </a:spcBef>
              <a:spcAft>
                <a:spcPts val="0"/>
              </a:spcAft>
              <a:buSzPts val="2000"/>
              <a:buChar char="▫"/>
              <a:defRPr sz="2000"/>
            </a:lvl8pPr>
            <a:lvl9pPr marL="4114800" lvl="8" indent="-355600" algn="l">
              <a:lnSpc>
                <a:spcPct val="115000"/>
              </a:lnSpc>
              <a:spcBef>
                <a:spcPts val="0"/>
              </a:spcBef>
              <a:spcAft>
                <a:spcPts val="0"/>
              </a:spcAft>
              <a:buSzPts val="2000"/>
              <a:buChar char="▫"/>
              <a:defRPr sz="2000"/>
            </a:lvl9pPr>
          </a:lstStyle>
          <a:p>
            <a:endParaRPr/>
          </a:p>
        </p:txBody>
      </p:sp>
      <p:sp>
        <p:nvSpPr>
          <p:cNvPr id="177" name="Google Shape;177;p6"/>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07"/>
        <p:cNvGrpSpPr/>
        <p:nvPr/>
      </p:nvGrpSpPr>
      <p:grpSpPr>
        <a:xfrm>
          <a:off x="0" y="0"/>
          <a:ext cx="0" cy="0"/>
          <a:chOff x="0" y="0"/>
          <a:chExt cx="0" cy="0"/>
        </a:xfrm>
      </p:grpSpPr>
      <p:grpSp>
        <p:nvGrpSpPr>
          <p:cNvPr id="208" name="Google Shape;208;p8"/>
          <p:cNvGrpSpPr/>
          <p:nvPr/>
        </p:nvGrpSpPr>
        <p:grpSpPr>
          <a:xfrm>
            <a:off x="-207" y="0"/>
            <a:ext cx="9158157" cy="5149836"/>
            <a:chOff x="-207" y="0"/>
            <a:chExt cx="9158157" cy="5149836"/>
          </a:xfrm>
        </p:grpSpPr>
        <p:sp>
          <p:nvSpPr>
            <p:cNvPr id="209" name="Google Shape;209;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2" name="Google Shape;212;p8"/>
            <p:cNvGrpSpPr/>
            <p:nvPr/>
          </p:nvGrpSpPr>
          <p:grpSpPr>
            <a:xfrm>
              <a:off x="-207" y="664293"/>
              <a:ext cx="155867" cy="653721"/>
              <a:chOff x="5385375" y="498300"/>
              <a:chExt cx="802200" cy="556500"/>
            </a:xfrm>
          </p:grpSpPr>
          <p:sp>
            <p:nvSpPr>
              <p:cNvPr id="213" name="Google Shape;213;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6" name="Google Shape;216;p8"/>
            <p:cNvGrpSpPr/>
            <p:nvPr/>
          </p:nvGrpSpPr>
          <p:grpSpPr>
            <a:xfrm>
              <a:off x="322384" y="4483463"/>
              <a:ext cx="666347" cy="666373"/>
              <a:chOff x="7134700" y="414375"/>
              <a:chExt cx="501919" cy="501900"/>
            </a:xfrm>
          </p:grpSpPr>
          <p:sp>
            <p:nvSpPr>
              <p:cNvPr id="217" name="Google Shape;217;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3" name="Google Shape;233;p8"/>
            <p:cNvGrpSpPr/>
            <p:nvPr/>
          </p:nvGrpSpPr>
          <p:grpSpPr>
            <a:xfrm>
              <a:off x="8832384" y="670955"/>
              <a:ext cx="311815" cy="653721"/>
              <a:chOff x="5385375" y="498300"/>
              <a:chExt cx="802200" cy="556500"/>
            </a:xfrm>
          </p:grpSpPr>
          <p:sp>
            <p:nvSpPr>
              <p:cNvPr id="234" name="Google Shape;234;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37" name="Google Shape;237;p8"/>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2600"/>
              <a:buNone/>
              <a:defRPr/>
            </a:lvl1pPr>
            <a:lvl2pPr lvl="1" algn="l">
              <a:lnSpc>
                <a:spcPct val="90000"/>
              </a:lnSpc>
              <a:spcBef>
                <a:spcPts val="0"/>
              </a:spcBef>
              <a:spcAft>
                <a:spcPts val="0"/>
              </a:spcAft>
              <a:buSzPts val="2600"/>
              <a:buNone/>
              <a:defRPr/>
            </a:lvl2pPr>
            <a:lvl3pPr lvl="2" algn="l">
              <a:lnSpc>
                <a:spcPct val="90000"/>
              </a:lnSpc>
              <a:spcBef>
                <a:spcPts val="0"/>
              </a:spcBef>
              <a:spcAft>
                <a:spcPts val="0"/>
              </a:spcAft>
              <a:buSzPts val="2600"/>
              <a:buNone/>
              <a:defRPr/>
            </a:lvl3pPr>
            <a:lvl4pPr lvl="3" algn="l">
              <a:lnSpc>
                <a:spcPct val="90000"/>
              </a:lnSpc>
              <a:spcBef>
                <a:spcPts val="0"/>
              </a:spcBef>
              <a:spcAft>
                <a:spcPts val="0"/>
              </a:spcAft>
              <a:buSzPts val="2600"/>
              <a:buNone/>
              <a:defRPr/>
            </a:lvl4pPr>
            <a:lvl5pPr lvl="4" algn="l">
              <a:lnSpc>
                <a:spcPct val="90000"/>
              </a:lnSpc>
              <a:spcBef>
                <a:spcPts val="0"/>
              </a:spcBef>
              <a:spcAft>
                <a:spcPts val="0"/>
              </a:spcAft>
              <a:buSzPts val="2600"/>
              <a:buNone/>
              <a:defRPr/>
            </a:lvl5pPr>
            <a:lvl6pPr lvl="5" algn="l">
              <a:lnSpc>
                <a:spcPct val="90000"/>
              </a:lnSpc>
              <a:spcBef>
                <a:spcPts val="0"/>
              </a:spcBef>
              <a:spcAft>
                <a:spcPts val="0"/>
              </a:spcAft>
              <a:buSzPts val="2600"/>
              <a:buNone/>
              <a:defRPr/>
            </a:lvl6pPr>
            <a:lvl7pPr lvl="6" algn="l">
              <a:lnSpc>
                <a:spcPct val="90000"/>
              </a:lnSpc>
              <a:spcBef>
                <a:spcPts val="0"/>
              </a:spcBef>
              <a:spcAft>
                <a:spcPts val="0"/>
              </a:spcAft>
              <a:buSzPts val="2600"/>
              <a:buNone/>
              <a:defRPr/>
            </a:lvl7pPr>
            <a:lvl8pPr lvl="7" algn="l">
              <a:lnSpc>
                <a:spcPct val="90000"/>
              </a:lnSpc>
              <a:spcBef>
                <a:spcPts val="0"/>
              </a:spcBef>
              <a:spcAft>
                <a:spcPts val="0"/>
              </a:spcAft>
              <a:buSzPts val="2600"/>
              <a:buNone/>
              <a:defRPr/>
            </a:lvl8pPr>
            <a:lvl9pPr lvl="8" algn="l">
              <a:lnSpc>
                <a:spcPct val="90000"/>
              </a:lnSpc>
              <a:spcBef>
                <a:spcPts val="0"/>
              </a:spcBef>
              <a:spcAft>
                <a:spcPts val="0"/>
              </a:spcAft>
              <a:buSzPts val="2600"/>
              <a:buNone/>
              <a:defRPr/>
            </a:lvl9pPr>
          </a:lstStyle>
          <a:p>
            <a:endParaRPr/>
          </a:p>
        </p:txBody>
      </p:sp>
      <p:sp>
        <p:nvSpPr>
          <p:cNvPr id="238" name="Google Shape;238;p8"/>
          <p:cNvSpPr txBox="1">
            <a:spLocks noGrp="1"/>
          </p:cNvSpPr>
          <p:nvPr>
            <p:ph type="body" idx="1"/>
          </p:nvPr>
        </p:nvSpPr>
        <p:spPr>
          <a:xfrm>
            <a:off x="1199775" y="1599700"/>
            <a:ext cx="6650700" cy="2886000"/>
          </a:xfrm>
          <a:prstGeom prst="rect">
            <a:avLst/>
          </a:prstGeom>
          <a:noFill/>
          <a:ln>
            <a:noFill/>
          </a:ln>
        </p:spPr>
        <p:txBody>
          <a:bodyPr spcFirstLastPara="1" wrap="square" lIns="0" tIns="0" rIns="0" bIns="0" anchor="t" anchorCtr="0">
            <a:noAutofit/>
          </a:bodyPr>
          <a:lstStyle>
            <a:lvl1pPr marL="457200" lvl="0" indent="-381000" algn="l">
              <a:lnSpc>
                <a:spcPct val="115000"/>
              </a:lnSpc>
              <a:spcBef>
                <a:spcPts val="600"/>
              </a:spcBef>
              <a:spcAft>
                <a:spcPts val="0"/>
              </a:spcAft>
              <a:buSzPts val="2400"/>
              <a:buChar char="▪"/>
              <a:defRPr/>
            </a:lvl1pPr>
            <a:lvl2pPr marL="914400" lvl="1" indent="-381000" algn="l">
              <a:lnSpc>
                <a:spcPct val="115000"/>
              </a:lnSpc>
              <a:spcBef>
                <a:spcPts val="0"/>
              </a:spcBef>
              <a:spcAft>
                <a:spcPts val="0"/>
              </a:spcAft>
              <a:buSzPts val="2400"/>
              <a:buChar char="▫"/>
              <a:defRPr/>
            </a:lvl2pPr>
            <a:lvl3pPr marL="1371600" lvl="2" indent="-381000" algn="l">
              <a:lnSpc>
                <a:spcPct val="115000"/>
              </a:lnSpc>
              <a:spcBef>
                <a:spcPts val="0"/>
              </a:spcBef>
              <a:spcAft>
                <a:spcPts val="0"/>
              </a:spcAft>
              <a:buSzPts val="2400"/>
              <a:buChar char="▫"/>
              <a:defRPr/>
            </a:lvl3pPr>
            <a:lvl4pPr marL="1828800" lvl="3" indent="-381000" algn="l">
              <a:lnSpc>
                <a:spcPct val="115000"/>
              </a:lnSpc>
              <a:spcBef>
                <a:spcPts val="0"/>
              </a:spcBef>
              <a:spcAft>
                <a:spcPts val="0"/>
              </a:spcAft>
              <a:buSzPts val="2400"/>
              <a:buChar char="▫"/>
              <a:defRPr/>
            </a:lvl4pPr>
            <a:lvl5pPr marL="2286000" lvl="4" indent="-381000" algn="l">
              <a:lnSpc>
                <a:spcPct val="115000"/>
              </a:lnSpc>
              <a:spcBef>
                <a:spcPts val="0"/>
              </a:spcBef>
              <a:spcAft>
                <a:spcPts val="0"/>
              </a:spcAft>
              <a:buSzPts val="2400"/>
              <a:buChar char="▫"/>
              <a:defRPr/>
            </a:lvl5pPr>
            <a:lvl6pPr marL="2743200" lvl="5" indent="-381000" algn="l">
              <a:lnSpc>
                <a:spcPct val="115000"/>
              </a:lnSpc>
              <a:spcBef>
                <a:spcPts val="0"/>
              </a:spcBef>
              <a:spcAft>
                <a:spcPts val="0"/>
              </a:spcAft>
              <a:buSzPts val="2400"/>
              <a:buChar char="▫"/>
              <a:defRPr/>
            </a:lvl6pPr>
            <a:lvl7pPr marL="3200400" lvl="6" indent="-381000" algn="l">
              <a:lnSpc>
                <a:spcPct val="115000"/>
              </a:lnSpc>
              <a:spcBef>
                <a:spcPts val="0"/>
              </a:spcBef>
              <a:spcAft>
                <a:spcPts val="0"/>
              </a:spcAft>
              <a:buSzPts val="2400"/>
              <a:buChar char="▫"/>
              <a:defRPr/>
            </a:lvl7pPr>
            <a:lvl8pPr marL="3657600" lvl="7" indent="-381000" algn="l">
              <a:lnSpc>
                <a:spcPct val="115000"/>
              </a:lnSpc>
              <a:spcBef>
                <a:spcPts val="0"/>
              </a:spcBef>
              <a:spcAft>
                <a:spcPts val="0"/>
              </a:spcAft>
              <a:buSzPts val="2400"/>
              <a:buChar char="▫"/>
              <a:defRPr/>
            </a:lvl8pPr>
            <a:lvl9pPr marL="4114800" lvl="8" indent="-381000" algn="l">
              <a:lnSpc>
                <a:spcPct val="115000"/>
              </a:lnSpc>
              <a:spcBef>
                <a:spcPts val="0"/>
              </a:spcBef>
              <a:spcAft>
                <a:spcPts val="0"/>
              </a:spcAft>
              <a:buSzPts val="2400"/>
              <a:buChar char="▫"/>
              <a:defRPr/>
            </a:lvl9pPr>
          </a:lstStyle>
          <a:p>
            <a:endParaRPr/>
          </a:p>
        </p:txBody>
      </p:sp>
      <p:sp>
        <p:nvSpPr>
          <p:cNvPr id="239" name="Google Shape;239;p8"/>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0"/>
        <p:cNvGrpSpPr/>
        <p:nvPr/>
      </p:nvGrpSpPr>
      <p:grpSpPr>
        <a:xfrm>
          <a:off x="0" y="0"/>
          <a:ext cx="0" cy="0"/>
          <a:chOff x="0" y="0"/>
          <a:chExt cx="0" cy="0"/>
        </a:xfrm>
      </p:grpSpPr>
      <p:grpSp>
        <p:nvGrpSpPr>
          <p:cNvPr id="241" name="Google Shape;241;p9"/>
          <p:cNvGrpSpPr/>
          <p:nvPr/>
        </p:nvGrpSpPr>
        <p:grpSpPr>
          <a:xfrm>
            <a:off x="-207" y="0"/>
            <a:ext cx="9158157" cy="5149836"/>
            <a:chOff x="-207" y="0"/>
            <a:chExt cx="9158157" cy="5149836"/>
          </a:xfrm>
        </p:grpSpPr>
        <p:sp>
          <p:nvSpPr>
            <p:cNvPr id="242" name="Google Shape;24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5" name="Google Shape;245;p9"/>
            <p:cNvGrpSpPr/>
            <p:nvPr/>
          </p:nvGrpSpPr>
          <p:grpSpPr>
            <a:xfrm>
              <a:off x="-207" y="664293"/>
              <a:ext cx="155867" cy="653721"/>
              <a:chOff x="5385375" y="498300"/>
              <a:chExt cx="802200" cy="556500"/>
            </a:xfrm>
          </p:grpSpPr>
          <p:sp>
            <p:nvSpPr>
              <p:cNvPr id="246" name="Google Shape;24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9" name="Google Shape;249;p9"/>
            <p:cNvGrpSpPr/>
            <p:nvPr/>
          </p:nvGrpSpPr>
          <p:grpSpPr>
            <a:xfrm>
              <a:off x="322384" y="4483463"/>
              <a:ext cx="666347" cy="666373"/>
              <a:chOff x="7134700" y="414375"/>
              <a:chExt cx="501919" cy="501900"/>
            </a:xfrm>
          </p:grpSpPr>
          <p:sp>
            <p:nvSpPr>
              <p:cNvPr id="250" name="Google Shape;25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6" name="Google Shape;266;p9"/>
            <p:cNvGrpSpPr/>
            <p:nvPr/>
          </p:nvGrpSpPr>
          <p:grpSpPr>
            <a:xfrm>
              <a:off x="8832384" y="670955"/>
              <a:ext cx="311815" cy="653721"/>
              <a:chOff x="5385375" y="498300"/>
              <a:chExt cx="802200" cy="556500"/>
            </a:xfrm>
          </p:grpSpPr>
          <p:sp>
            <p:nvSpPr>
              <p:cNvPr id="267" name="Google Shape;26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70" name="Google Shape;270;p9"/>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2600"/>
              <a:buNone/>
              <a:defRPr/>
            </a:lvl1pPr>
            <a:lvl2pPr lvl="1" algn="l">
              <a:lnSpc>
                <a:spcPct val="90000"/>
              </a:lnSpc>
              <a:spcBef>
                <a:spcPts val="0"/>
              </a:spcBef>
              <a:spcAft>
                <a:spcPts val="0"/>
              </a:spcAft>
              <a:buSzPts val="2600"/>
              <a:buNone/>
              <a:defRPr/>
            </a:lvl2pPr>
            <a:lvl3pPr lvl="2" algn="l">
              <a:lnSpc>
                <a:spcPct val="90000"/>
              </a:lnSpc>
              <a:spcBef>
                <a:spcPts val="0"/>
              </a:spcBef>
              <a:spcAft>
                <a:spcPts val="0"/>
              </a:spcAft>
              <a:buSzPts val="2600"/>
              <a:buNone/>
              <a:defRPr/>
            </a:lvl3pPr>
            <a:lvl4pPr lvl="3" algn="l">
              <a:lnSpc>
                <a:spcPct val="90000"/>
              </a:lnSpc>
              <a:spcBef>
                <a:spcPts val="0"/>
              </a:spcBef>
              <a:spcAft>
                <a:spcPts val="0"/>
              </a:spcAft>
              <a:buSzPts val="2600"/>
              <a:buNone/>
              <a:defRPr/>
            </a:lvl4pPr>
            <a:lvl5pPr lvl="4" algn="l">
              <a:lnSpc>
                <a:spcPct val="90000"/>
              </a:lnSpc>
              <a:spcBef>
                <a:spcPts val="0"/>
              </a:spcBef>
              <a:spcAft>
                <a:spcPts val="0"/>
              </a:spcAft>
              <a:buSzPts val="2600"/>
              <a:buNone/>
              <a:defRPr/>
            </a:lvl5pPr>
            <a:lvl6pPr lvl="5" algn="l">
              <a:lnSpc>
                <a:spcPct val="90000"/>
              </a:lnSpc>
              <a:spcBef>
                <a:spcPts val="0"/>
              </a:spcBef>
              <a:spcAft>
                <a:spcPts val="0"/>
              </a:spcAft>
              <a:buSzPts val="2600"/>
              <a:buNone/>
              <a:defRPr/>
            </a:lvl6pPr>
            <a:lvl7pPr lvl="6" algn="l">
              <a:lnSpc>
                <a:spcPct val="90000"/>
              </a:lnSpc>
              <a:spcBef>
                <a:spcPts val="0"/>
              </a:spcBef>
              <a:spcAft>
                <a:spcPts val="0"/>
              </a:spcAft>
              <a:buSzPts val="2600"/>
              <a:buNone/>
              <a:defRPr/>
            </a:lvl7pPr>
            <a:lvl8pPr lvl="7" algn="l">
              <a:lnSpc>
                <a:spcPct val="90000"/>
              </a:lnSpc>
              <a:spcBef>
                <a:spcPts val="0"/>
              </a:spcBef>
              <a:spcAft>
                <a:spcPts val="0"/>
              </a:spcAft>
              <a:buSzPts val="2600"/>
              <a:buNone/>
              <a:defRPr/>
            </a:lvl8pPr>
            <a:lvl9pPr lvl="8" algn="l">
              <a:lnSpc>
                <a:spcPct val="90000"/>
              </a:lnSpc>
              <a:spcBef>
                <a:spcPts val="0"/>
              </a:spcBef>
              <a:spcAft>
                <a:spcPts val="0"/>
              </a:spcAft>
              <a:buSzPts val="2600"/>
              <a:buNone/>
              <a:defRPr/>
            </a:lvl9pPr>
          </a:lstStyle>
          <a:p>
            <a:endParaRPr/>
          </a:p>
        </p:txBody>
      </p:sp>
      <p:sp>
        <p:nvSpPr>
          <p:cNvPr id="271" name="Google Shape;271;p9"/>
          <p:cNvSpPr txBox="1">
            <a:spLocks noGrp="1"/>
          </p:cNvSpPr>
          <p:nvPr>
            <p:ph type="body" idx="1"/>
          </p:nvPr>
        </p:nvSpPr>
        <p:spPr>
          <a:xfrm>
            <a:off x="1165875" y="1599700"/>
            <a:ext cx="2257200" cy="2890200"/>
          </a:xfrm>
          <a:prstGeom prst="rect">
            <a:avLst/>
          </a:prstGeom>
          <a:noFill/>
          <a:ln>
            <a:noFill/>
          </a:ln>
        </p:spPr>
        <p:txBody>
          <a:bodyPr spcFirstLastPara="1" wrap="square" lIns="0" tIns="0" rIns="0" bIns="0" anchor="t" anchorCtr="0">
            <a:noAutofit/>
          </a:bodyPr>
          <a:lstStyle>
            <a:lvl1pPr marL="457200" lvl="0" indent="-342900" algn="l">
              <a:lnSpc>
                <a:spcPct val="115000"/>
              </a:lnSpc>
              <a:spcBef>
                <a:spcPts val="600"/>
              </a:spcBef>
              <a:spcAft>
                <a:spcPts val="0"/>
              </a:spcAft>
              <a:buSzPts val="1800"/>
              <a:buChar char="▪"/>
              <a:defRPr sz="1800"/>
            </a:lvl1pPr>
            <a:lvl2pPr marL="914400" lvl="1" indent="-342900" algn="l">
              <a:lnSpc>
                <a:spcPct val="115000"/>
              </a:lnSpc>
              <a:spcBef>
                <a:spcPts val="0"/>
              </a:spcBef>
              <a:spcAft>
                <a:spcPts val="0"/>
              </a:spcAft>
              <a:buSzPts val="1800"/>
              <a:buChar char="▫"/>
              <a:defRPr sz="1800"/>
            </a:lvl2pPr>
            <a:lvl3pPr marL="1371600" lvl="2" indent="-342900" algn="l">
              <a:lnSpc>
                <a:spcPct val="115000"/>
              </a:lnSpc>
              <a:spcBef>
                <a:spcPts val="0"/>
              </a:spcBef>
              <a:spcAft>
                <a:spcPts val="0"/>
              </a:spcAft>
              <a:buSzPts val="1800"/>
              <a:buChar char="▫"/>
              <a:defRPr sz="1800"/>
            </a:lvl3pPr>
            <a:lvl4pPr marL="1828800" lvl="3" indent="-342900" algn="l">
              <a:lnSpc>
                <a:spcPct val="115000"/>
              </a:lnSpc>
              <a:spcBef>
                <a:spcPts val="0"/>
              </a:spcBef>
              <a:spcAft>
                <a:spcPts val="0"/>
              </a:spcAft>
              <a:buSzPts val="1800"/>
              <a:buChar char="▫"/>
              <a:defRPr sz="1800"/>
            </a:lvl4pPr>
            <a:lvl5pPr marL="2286000" lvl="4" indent="-342900" algn="l">
              <a:lnSpc>
                <a:spcPct val="115000"/>
              </a:lnSpc>
              <a:spcBef>
                <a:spcPts val="0"/>
              </a:spcBef>
              <a:spcAft>
                <a:spcPts val="0"/>
              </a:spcAft>
              <a:buSzPts val="1800"/>
              <a:buChar char="▫"/>
              <a:defRPr sz="1800"/>
            </a:lvl5pPr>
            <a:lvl6pPr marL="2743200" lvl="5" indent="-342900" algn="l">
              <a:lnSpc>
                <a:spcPct val="115000"/>
              </a:lnSpc>
              <a:spcBef>
                <a:spcPts val="0"/>
              </a:spcBef>
              <a:spcAft>
                <a:spcPts val="0"/>
              </a:spcAft>
              <a:buSzPts val="1800"/>
              <a:buChar char="▫"/>
              <a:defRPr sz="1800"/>
            </a:lvl6pPr>
            <a:lvl7pPr marL="3200400" lvl="6" indent="-342900" algn="l">
              <a:lnSpc>
                <a:spcPct val="115000"/>
              </a:lnSpc>
              <a:spcBef>
                <a:spcPts val="0"/>
              </a:spcBef>
              <a:spcAft>
                <a:spcPts val="0"/>
              </a:spcAft>
              <a:buSzPts val="1800"/>
              <a:buChar char="▫"/>
              <a:defRPr sz="1800"/>
            </a:lvl7pPr>
            <a:lvl8pPr marL="3657600" lvl="7" indent="-342900" algn="l">
              <a:lnSpc>
                <a:spcPct val="115000"/>
              </a:lnSpc>
              <a:spcBef>
                <a:spcPts val="0"/>
              </a:spcBef>
              <a:spcAft>
                <a:spcPts val="0"/>
              </a:spcAft>
              <a:buSzPts val="1800"/>
              <a:buChar char="▫"/>
              <a:defRPr sz="1800"/>
            </a:lvl8pPr>
            <a:lvl9pPr marL="4114800" lvl="8" indent="-342900" algn="l">
              <a:lnSpc>
                <a:spcPct val="115000"/>
              </a:lnSpc>
              <a:spcBef>
                <a:spcPts val="0"/>
              </a:spcBef>
              <a:spcAft>
                <a:spcPts val="0"/>
              </a:spcAft>
              <a:buSzPts val="1800"/>
              <a:buChar char="▫"/>
              <a:defRPr sz="1800"/>
            </a:lvl9pPr>
          </a:lstStyle>
          <a:p>
            <a:endParaRPr/>
          </a:p>
        </p:txBody>
      </p:sp>
      <p:sp>
        <p:nvSpPr>
          <p:cNvPr id="272" name="Google Shape;272;p9"/>
          <p:cNvSpPr txBox="1">
            <a:spLocks noGrp="1"/>
          </p:cNvSpPr>
          <p:nvPr>
            <p:ph type="body" idx="2"/>
          </p:nvPr>
        </p:nvSpPr>
        <p:spPr>
          <a:xfrm>
            <a:off x="3706438" y="1599700"/>
            <a:ext cx="2257200" cy="2890200"/>
          </a:xfrm>
          <a:prstGeom prst="rect">
            <a:avLst/>
          </a:prstGeom>
          <a:noFill/>
          <a:ln>
            <a:noFill/>
          </a:ln>
        </p:spPr>
        <p:txBody>
          <a:bodyPr spcFirstLastPara="1" wrap="square" lIns="0" tIns="0" rIns="0" bIns="0" anchor="t" anchorCtr="0">
            <a:noAutofit/>
          </a:bodyPr>
          <a:lstStyle>
            <a:lvl1pPr marL="457200" lvl="0" indent="-342900" algn="l">
              <a:lnSpc>
                <a:spcPct val="115000"/>
              </a:lnSpc>
              <a:spcBef>
                <a:spcPts val="600"/>
              </a:spcBef>
              <a:spcAft>
                <a:spcPts val="0"/>
              </a:spcAft>
              <a:buSzPts val="1800"/>
              <a:buChar char="▪"/>
              <a:defRPr sz="1800"/>
            </a:lvl1pPr>
            <a:lvl2pPr marL="914400" lvl="1" indent="-342900" algn="l">
              <a:lnSpc>
                <a:spcPct val="115000"/>
              </a:lnSpc>
              <a:spcBef>
                <a:spcPts val="0"/>
              </a:spcBef>
              <a:spcAft>
                <a:spcPts val="0"/>
              </a:spcAft>
              <a:buSzPts val="1800"/>
              <a:buChar char="▫"/>
              <a:defRPr sz="1800"/>
            </a:lvl2pPr>
            <a:lvl3pPr marL="1371600" lvl="2" indent="-342900" algn="l">
              <a:lnSpc>
                <a:spcPct val="115000"/>
              </a:lnSpc>
              <a:spcBef>
                <a:spcPts val="0"/>
              </a:spcBef>
              <a:spcAft>
                <a:spcPts val="0"/>
              </a:spcAft>
              <a:buSzPts val="1800"/>
              <a:buChar char="▫"/>
              <a:defRPr sz="1800"/>
            </a:lvl3pPr>
            <a:lvl4pPr marL="1828800" lvl="3" indent="-342900" algn="l">
              <a:lnSpc>
                <a:spcPct val="115000"/>
              </a:lnSpc>
              <a:spcBef>
                <a:spcPts val="0"/>
              </a:spcBef>
              <a:spcAft>
                <a:spcPts val="0"/>
              </a:spcAft>
              <a:buSzPts val="1800"/>
              <a:buChar char="▫"/>
              <a:defRPr sz="1800"/>
            </a:lvl4pPr>
            <a:lvl5pPr marL="2286000" lvl="4" indent="-342900" algn="l">
              <a:lnSpc>
                <a:spcPct val="115000"/>
              </a:lnSpc>
              <a:spcBef>
                <a:spcPts val="0"/>
              </a:spcBef>
              <a:spcAft>
                <a:spcPts val="0"/>
              </a:spcAft>
              <a:buSzPts val="1800"/>
              <a:buChar char="▫"/>
              <a:defRPr sz="1800"/>
            </a:lvl5pPr>
            <a:lvl6pPr marL="2743200" lvl="5" indent="-342900" algn="l">
              <a:lnSpc>
                <a:spcPct val="115000"/>
              </a:lnSpc>
              <a:spcBef>
                <a:spcPts val="0"/>
              </a:spcBef>
              <a:spcAft>
                <a:spcPts val="0"/>
              </a:spcAft>
              <a:buSzPts val="1800"/>
              <a:buChar char="▫"/>
              <a:defRPr sz="1800"/>
            </a:lvl6pPr>
            <a:lvl7pPr marL="3200400" lvl="6" indent="-342900" algn="l">
              <a:lnSpc>
                <a:spcPct val="115000"/>
              </a:lnSpc>
              <a:spcBef>
                <a:spcPts val="0"/>
              </a:spcBef>
              <a:spcAft>
                <a:spcPts val="0"/>
              </a:spcAft>
              <a:buSzPts val="1800"/>
              <a:buChar char="▫"/>
              <a:defRPr sz="1800"/>
            </a:lvl7pPr>
            <a:lvl8pPr marL="3657600" lvl="7" indent="-342900" algn="l">
              <a:lnSpc>
                <a:spcPct val="115000"/>
              </a:lnSpc>
              <a:spcBef>
                <a:spcPts val="0"/>
              </a:spcBef>
              <a:spcAft>
                <a:spcPts val="0"/>
              </a:spcAft>
              <a:buSzPts val="1800"/>
              <a:buChar char="▫"/>
              <a:defRPr sz="1800"/>
            </a:lvl8pPr>
            <a:lvl9pPr marL="4114800" lvl="8" indent="-342900" algn="l">
              <a:lnSpc>
                <a:spcPct val="115000"/>
              </a:lnSpc>
              <a:spcBef>
                <a:spcPts val="0"/>
              </a:spcBef>
              <a:spcAft>
                <a:spcPts val="0"/>
              </a:spcAft>
              <a:buSzPts val="1800"/>
              <a:buChar char="▫"/>
              <a:defRPr sz="1800"/>
            </a:lvl9pPr>
          </a:lstStyle>
          <a:p>
            <a:endParaRPr/>
          </a:p>
        </p:txBody>
      </p:sp>
      <p:sp>
        <p:nvSpPr>
          <p:cNvPr id="273" name="Google Shape;273;p9"/>
          <p:cNvSpPr txBox="1">
            <a:spLocks noGrp="1"/>
          </p:cNvSpPr>
          <p:nvPr>
            <p:ph type="body" idx="3"/>
          </p:nvPr>
        </p:nvSpPr>
        <p:spPr>
          <a:xfrm>
            <a:off x="6247001" y="1599700"/>
            <a:ext cx="2257200" cy="2890200"/>
          </a:xfrm>
          <a:prstGeom prst="rect">
            <a:avLst/>
          </a:prstGeom>
          <a:noFill/>
          <a:ln>
            <a:noFill/>
          </a:ln>
        </p:spPr>
        <p:txBody>
          <a:bodyPr spcFirstLastPara="1" wrap="square" lIns="0" tIns="0" rIns="0" bIns="0" anchor="t" anchorCtr="0">
            <a:noAutofit/>
          </a:bodyPr>
          <a:lstStyle>
            <a:lvl1pPr marL="457200" lvl="0" indent="-342900" algn="l">
              <a:lnSpc>
                <a:spcPct val="115000"/>
              </a:lnSpc>
              <a:spcBef>
                <a:spcPts val="600"/>
              </a:spcBef>
              <a:spcAft>
                <a:spcPts val="0"/>
              </a:spcAft>
              <a:buSzPts val="1800"/>
              <a:buChar char="▪"/>
              <a:defRPr sz="1800"/>
            </a:lvl1pPr>
            <a:lvl2pPr marL="914400" lvl="1" indent="-342900" algn="l">
              <a:lnSpc>
                <a:spcPct val="115000"/>
              </a:lnSpc>
              <a:spcBef>
                <a:spcPts val="0"/>
              </a:spcBef>
              <a:spcAft>
                <a:spcPts val="0"/>
              </a:spcAft>
              <a:buSzPts val="1800"/>
              <a:buChar char="▫"/>
              <a:defRPr sz="1800"/>
            </a:lvl2pPr>
            <a:lvl3pPr marL="1371600" lvl="2" indent="-342900" algn="l">
              <a:lnSpc>
                <a:spcPct val="115000"/>
              </a:lnSpc>
              <a:spcBef>
                <a:spcPts val="0"/>
              </a:spcBef>
              <a:spcAft>
                <a:spcPts val="0"/>
              </a:spcAft>
              <a:buSzPts val="1800"/>
              <a:buChar char="▫"/>
              <a:defRPr sz="1800"/>
            </a:lvl3pPr>
            <a:lvl4pPr marL="1828800" lvl="3" indent="-342900" algn="l">
              <a:lnSpc>
                <a:spcPct val="115000"/>
              </a:lnSpc>
              <a:spcBef>
                <a:spcPts val="0"/>
              </a:spcBef>
              <a:spcAft>
                <a:spcPts val="0"/>
              </a:spcAft>
              <a:buSzPts val="1800"/>
              <a:buChar char="▫"/>
              <a:defRPr sz="1800"/>
            </a:lvl4pPr>
            <a:lvl5pPr marL="2286000" lvl="4" indent="-342900" algn="l">
              <a:lnSpc>
                <a:spcPct val="115000"/>
              </a:lnSpc>
              <a:spcBef>
                <a:spcPts val="0"/>
              </a:spcBef>
              <a:spcAft>
                <a:spcPts val="0"/>
              </a:spcAft>
              <a:buSzPts val="1800"/>
              <a:buChar char="▫"/>
              <a:defRPr sz="1800"/>
            </a:lvl5pPr>
            <a:lvl6pPr marL="2743200" lvl="5" indent="-342900" algn="l">
              <a:lnSpc>
                <a:spcPct val="115000"/>
              </a:lnSpc>
              <a:spcBef>
                <a:spcPts val="0"/>
              </a:spcBef>
              <a:spcAft>
                <a:spcPts val="0"/>
              </a:spcAft>
              <a:buSzPts val="1800"/>
              <a:buChar char="▫"/>
              <a:defRPr sz="1800"/>
            </a:lvl6pPr>
            <a:lvl7pPr marL="3200400" lvl="6" indent="-342900" algn="l">
              <a:lnSpc>
                <a:spcPct val="115000"/>
              </a:lnSpc>
              <a:spcBef>
                <a:spcPts val="0"/>
              </a:spcBef>
              <a:spcAft>
                <a:spcPts val="0"/>
              </a:spcAft>
              <a:buSzPts val="1800"/>
              <a:buChar char="▫"/>
              <a:defRPr sz="1800"/>
            </a:lvl7pPr>
            <a:lvl8pPr marL="3657600" lvl="7" indent="-342900" algn="l">
              <a:lnSpc>
                <a:spcPct val="115000"/>
              </a:lnSpc>
              <a:spcBef>
                <a:spcPts val="0"/>
              </a:spcBef>
              <a:spcAft>
                <a:spcPts val="0"/>
              </a:spcAft>
              <a:buSzPts val="1800"/>
              <a:buChar char="▫"/>
              <a:defRPr sz="1800"/>
            </a:lvl8pPr>
            <a:lvl9pPr marL="4114800" lvl="8" indent="-342900" algn="l">
              <a:lnSpc>
                <a:spcPct val="115000"/>
              </a:lnSpc>
              <a:spcBef>
                <a:spcPts val="0"/>
              </a:spcBef>
              <a:spcAft>
                <a:spcPts val="0"/>
              </a:spcAft>
              <a:buSzPts val="1800"/>
              <a:buChar char="▫"/>
              <a:defRPr sz="1800"/>
            </a:lvl9pPr>
          </a:lstStyle>
          <a:p>
            <a:endParaRPr/>
          </a:p>
        </p:txBody>
      </p:sp>
      <p:sp>
        <p:nvSpPr>
          <p:cNvPr id="274" name="Google Shape;274;p9"/>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275"/>
        <p:cNvGrpSpPr/>
        <p:nvPr/>
      </p:nvGrpSpPr>
      <p:grpSpPr>
        <a:xfrm>
          <a:off x="0" y="0"/>
          <a:ext cx="0" cy="0"/>
          <a:chOff x="0" y="0"/>
          <a:chExt cx="0" cy="0"/>
        </a:xfrm>
      </p:grpSpPr>
      <p:sp>
        <p:nvSpPr>
          <p:cNvPr id="276" name="Google Shape;276;p10"/>
          <p:cNvSpPr/>
          <p:nvPr/>
        </p:nvSpPr>
        <p:spPr>
          <a:xfrm>
            <a:off x="6100358" y="13"/>
            <a:ext cx="30504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0"/>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0"/>
          <p:cNvSpPr/>
          <p:nvPr/>
        </p:nvSpPr>
        <p:spPr>
          <a:xfrm>
            <a:off x="322375" y="646500"/>
            <a:ext cx="4470600" cy="653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9" name="Google Shape;279;p10"/>
          <p:cNvGrpSpPr/>
          <p:nvPr/>
        </p:nvGrpSpPr>
        <p:grpSpPr>
          <a:xfrm>
            <a:off x="-207" y="646493"/>
            <a:ext cx="155867" cy="653721"/>
            <a:chOff x="5385375" y="498300"/>
            <a:chExt cx="802200" cy="556500"/>
          </a:xfrm>
        </p:grpSpPr>
        <p:sp>
          <p:nvSpPr>
            <p:cNvPr id="280" name="Google Shape;280;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3" name="Google Shape;283;p10"/>
          <p:cNvGrpSpPr/>
          <p:nvPr/>
        </p:nvGrpSpPr>
        <p:grpSpPr>
          <a:xfrm>
            <a:off x="5434002" y="4483463"/>
            <a:ext cx="666347" cy="666373"/>
            <a:chOff x="7134700" y="414375"/>
            <a:chExt cx="501919" cy="501900"/>
          </a:xfrm>
        </p:grpSpPr>
        <p:sp>
          <p:nvSpPr>
            <p:cNvPr id="284" name="Google Shape;284;p10"/>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10"/>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0"/>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10"/>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0"/>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10"/>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10"/>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10"/>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10"/>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10"/>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10"/>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10"/>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10"/>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10"/>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0"/>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0"/>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0" name="Google Shape;300;p10"/>
          <p:cNvGrpSpPr/>
          <p:nvPr/>
        </p:nvGrpSpPr>
        <p:grpSpPr>
          <a:xfrm rot="-5400000">
            <a:off x="8018100" y="-167410"/>
            <a:ext cx="318554" cy="653721"/>
            <a:chOff x="5385375" y="498300"/>
            <a:chExt cx="802200" cy="556500"/>
          </a:xfrm>
        </p:grpSpPr>
        <p:sp>
          <p:nvSpPr>
            <p:cNvPr id="301" name="Google Shape;301;p10"/>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10"/>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10"/>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4" name="Google Shape;304;p10"/>
          <p:cNvSpPr txBox="1">
            <a:spLocks noGrp="1"/>
          </p:cNvSpPr>
          <p:nvPr>
            <p:ph type="title"/>
          </p:nvPr>
        </p:nvSpPr>
        <p:spPr>
          <a:xfrm>
            <a:off x="508700" y="646500"/>
            <a:ext cx="4284300" cy="65370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SzPts val="2600"/>
              <a:buNone/>
              <a:defRPr/>
            </a:lvl1pPr>
            <a:lvl2pPr lvl="1" algn="l">
              <a:lnSpc>
                <a:spcPct val="80000"/>
              </a:lnSpc>
              <a:spcBef>
                <a:spcPts val="0"/>
              </a:spcBef>
              <a:spcAft>
                <a:spcPts val="0"/>
              </a:spcAft>
              <a:buSzPts val="2400"/>
              <a:buNone/>
              <a:defRPr sz="2400"/>
            </a:lvl2pPr>
            <a:lvl3pPr lvl="2" algn="l">
              <a:lnSpc>
                <a:spcPct val="80000"/>
              </a:lnSpc>
              <a:spcBef>
                <a:spcPts val="0"/>
              </a:spcBef>
              <a:spcAft>
                <a:spcPts val="0"/>
              </a:spcAft>
              <a:buSzPts val="2400"/>
              <a:buNone/>
              <a:defRPr sz="2400"/>
            </a:lvl3pPr>
            <a:lvl4pPr lvl="3" algn="l">
              <a:lnSpc>
                <a:spcPct val="80000"/>
              </a:lnSpc>
              <a:spcBef>
                <a:spcPts val="0"/>
              </a:spcBef>
              <a:spcAft>
                <a:spcPts val="0"/>
              </a:spcAft>
              <a:buSzPts val="2400"/>
              <a:buNone/>
              <a:defRPr sz="2400"/>
            </a:lvl4pPr>
            <a:lvl5pPr lvl="4" algn="l">
              <a:lnSpc>
                <a:spcPct val="80000"/>
              </a:lnSpc>
              <a:spcBef>
                <a:spcPts val="0"/>
              </a:spcBef>
              <a:spcAft>
                <a:spcPts val="0"/>
              </a:spcAft>
              <a:buSzPts val="2400"/>
              <a:buNone/>
              <a:defRPr sz="2400"/>
            </a:lvl5pPr>
            <a:lvl6pPr lvl="5" algn="l">
              <a:lnSpc>
                <a:spcPct val="80000"/>
              </a:lnSpc>
              <a:spcBef>
                <a:spcPts val="0"/>
              </a:spcBef>
              <a:spcAft>
                <a:spcPts val="0"/>
              </a:spcAft>
              <a:buSzPts val="2400"/>
              <a:buNone/>
              <a:defRPr sz="2400"/>
            </a:lvl6pPr>
            <a:lvl7pPr lvl="6" algn="l">
              <a:lnSpc>
                <a:spcPct val="80000"/>
              </a:lnSpc>
              <a:spcBef>
                <a:spcPts val="0"/>
              </a:spcBef>
              <a:spcAft>
                <a:spcPts val="0"/>
              </a:spcAft>
              <a:buSzPts val="2400"/>
              <a:buNone/>
              <a:defRPr sz="2400"/>
            </a:lvl7pPr>
            <a:lvl8pPr lvl="7" algn="l">
              <a:lnSpc>
                <a:spcPct val="80000"/>
              </a:lnSpc>
              <a:spcBef>
                <a:spcPts val="0"/>
              </a:spcBef>
              <a:spcAft>
                <a:spcPts val="0"/>
              </a:spcAft>
              <a:buSzPts val="2400"/>
              <a:buNone/>
              <a:defRPr sz="2400"/>
            </a:lvl8pPr>
            <a:lvl9pPr lvl="8" algn="l">
              <a:lnSpc>
                <a:spcPct val="80000"/>
              </a:lnSpc>
              <a:spcBef>
                <a:spcPts val="0"/>
              </a:spcBef>
              <a:spcAft>
                <a:spcPts val="0"/>
              </a:spcAft>
              <a:buSzPts val="2400"/>
              <a:buNone/>
              <a:defRPr sz="2400"/>
            </a:lvl9pPr>
          </a:lstStyle>
          <a:p>
            <a:endParaRPr/>
          </a:p>
        </p:txBody>
      </p:sp>
      <p:sp>
        <p:nvSpPr>
          <p:cNvPr id="305" name="Google Shape;305;p10"/>
          <p:cNvSpPr txBox="1">
            <a:spLocks noGrp="1"/>
          </p:cNvSpPr>
          <p:nvPr>
            <p:ph type="body" idx="1"/>
          </p:nvPr>
        </p:nvSpPr>
        <p:spPr>
          <a:xfrm>
            <a:off x="508700" y="1599700"/>
            <a:ext cx="4284300" cy="2886000"/>
          </a:xfrm>
          <a:prstGeom prst="rect">
            <a:avLst/>
          </a:prstGeom>
          <a:noFill/>
          <a:ln>
            <a:noFill/>
          </a:ln>
        </p:spPr>
        <p:txBody>
          <a:bodyPr spcFirstLastPara="1" wrap="square" lIns="0" tIns="0" rIns="0" bIns="0" anchor="t" anchorCtr="0">
            <a:noAutofit/>
          </a:bodyPr>
          <a:lstStyle>
            <a:lvl1pPr marL="457200" lvl="0" indent="-381000" algn="l">
              <a:lnSpc>
                <a:spcPct val="115000"/>
              </a:lnSpc>
              <a:spcBef>
                <a:spcPts val="600"/>
              </a:spcBef>
              <a:spcAft>
                <a:spcPts val="0"/>
              </a:spcAft>
              <a:buSzPts val="2400"/>
              <a:buChar char="▪"/>
              <a:defRPr/>
            </a:lvl1pPr>
            <a:lvl2pPr marL="914400" lvl="1" indent="-381000" algn="l">
              <a:lnSpc>
                <a:spcPct val="115000"/>
              </a:lnSpc>
              <a:spcBef>
                <a:spcPts val="0"/>
              </a:spcBef>
              <a:spcAft>
                <a:spcPts val="0"/>
              </a:spcAft>
              <a:buSzPts val="2400"/>
              <a:buChar char="▫"/>
              <a:defRPr/>
            </a:lvl2pPr>
            <a:lvl3pPr marL="1371600" lvl="2" indent="-381000" algn="l">
              <a:lnSpc>
                <a:spcPct val="115000"/>
              </a:lnSpc>
              <a:spcBef>
                <a:spcPts val="0"/>
              </a:spcBef>
              <a:spcAft>
                <a:spcPts val="0"/>
              </a:spcAft>
              <a:buSzPts val="2400"/>
              <a:buChar char="▫"/>
              <a:defRPr/>
            </a:lvl3pPr>
            <a:lvl4pPr marL="1828800" lvl="3" indent="-381000" algn="l">
              <a:lnSpc>
                <a:spcPct val="115000"/>
              </a:lnSpc>
              <a:spcBef>
                <a:spcPts val="0"/>
              </a:spcBef>
              <a:spcAft>
                <a:spcPts val="0"/>
              </a:spcAft>
              <a:buSzPts val="2400"/>
              <a:buChar char="▫"/>
              <a:defRPr/>
            </a:lvl4pPr>
            <a:lvl5pPr marL="2286000" lvl="4" indent="-381000" algn="l">
              <a:lnSpc>
                <a:spcPct val="115000"/>
              </a:lnSpc>
              <a:spcBef>
                <a:spcPts val="0"/>
              </a:spcBef>
              <a:spcAft>
                <a:spcPts val="0"/>
              </a:spcAft>
              <a:buSzPts val="2400"/>
              <a:buChar char="▫"/>
              <a:defRPr/>
            </a:lvl5pPr>
            <a:lvl6pPr marL="2743200" lvl="5" indent="-381000" algn="l">
              <a:lnSpc>
                <a:spcPct val="115000"/>
              </a:lnSpc>
              <a:spcBef>
                <a:spcPts val="0"/>
              </a:spcBef>
              <a:spcAft>
                <a:spcPts val="0"/>
              </a:spcAft>
              <a:buSzPts val="2400"/>
              <a:buChar char="▫"/>
              <a:defRPr/>
            </a:lvl6pPr>
            <a:lvl7pPr marL="3200400" lvl="6" indent="-381000" algn="l">
              <a:lnSpc>
                <a:spcPct val="115000"/>
              </a:lnSpc>
              <a:spcBef>
                <a:spcPts val="0"/>
              </a:spcBef>
              <a:spcAft>
                <a:spcPts val="0"/>
              </a:spcAft>
              <a:buSzPts val="2400"/>
              <a:buChar char="▫"/>
              <a:defRPr/>
            </a:lvl7pPr>
            <a:lvl8pPr marL="3657600" lvl="7" indent="-381000" algn="l">
              <a:lnSpc>
                <a:spcPct val="115000"/>
              </a:lnSpc>
              <a:spcBef>
                <a:spcPts val="0"/>
              </a:spcBef>
              <a:spcAft>
                <a:spcPts val="0"/>
              </a:spcAft>
              <a:buSzPts val="2400"/>
              <a:buChar char="▫"/>
              <a:defRPr/>
            </a:lvl8pPr>
            <a:lvl9pPr marL="4114800" lvl="8" indent="-381000" algn="l">
              <a:lnSpc>
                <a:spcPct val="115000"/>
              </a:lnSpc>
              <a:spcBef>
                <a:spcPts val="0"/>
              </a:spcBef>
              <a:spcAft>
                <a:spcPts val="0"/>
              </a:spcAft>
              <a:buSzPts val="2400"/>
              <a:buChar char="▫"/>
              <a:defRPr/>
            </a:lvl9pPr>
          </a:lstStyle>
          <a:p>
            <a:endParaRPr/>
          </a:p>
        </p:txBody>
      </p:sp>
      <p:sp>
        <p:nvSpPr>
          <p:cNvPr id="306" name="Google Shape;306;p10"/>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7"/>
        <p:cNvGrpSpPr/>
        <p:nvPr/>
      </p:nvGrpSpPr>
      <p:grpSpPr>
        <a:xfrm>
          <a:off x="0" y="0"/>
          <a:ext cx="0" cy="0"/>
          <a:chOff x="0" y="0"/>
          <a:chExt cx="0" cy="0"/>
        </a:xfrm>
      </p:grpSpPr>
      <p:sp>
        <p:nvSpPr>
          <p:cNvPr id="308" name="Google Shape;308;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1"/>
          <p:cNvSpPr/>
          <p:nvPr/>
        </p:nvSpPr>
        <p:spPr>
          <a:xfrm>
            <a:off x="0" y="0"/>
            <a:ext cx="6537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1"/>
          <p:cNvSpPr/>
          <p:nvPr/>
        </p:nvSpPr>
        <p:spPr>
          <a:xfrm>
            <a:off x="322375" y="4489799"/>
            <a:ext cx="7524000" cy="331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1" name="Google Shape;311;p11"/>
          <p:cNvGrpSpPr/>
          <p:nvPr/>
        </p:nvGrpSpPr>
        <p:grpSpPr>
          <a:xfrm>
            <a:off x="-207" y="664293"/>
            <a:ext cx="155867" cy="653721"/>
            <a:chOff x="5385375" y="498300"/>
            <a:chExt cx="802200" cy="556500"/>
          </a:xfrm>
        </p:grpSpPr>
        <p:sp>
          <p:nvSpPr>
            <p:cNvPr id="312" name="Google Shape;312;p11"/>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1"/>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11"/>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5" name="Google Shape;315;p11"/>
          <p:cNvGrpSpPr/>
          <p:nvPr/>
        </p:nvGrpSpPr>
        <p:grpSpPr>
          <a:xfrm>
            <a:off x="322384" y="657975"/>
            <a:ext cx="666347" cy="666373"/>
            <a:chOff x="7134700" y="414375"/>
            <a:chExt cx="501919" cy="501900"/>
          </a:xfrm>
        </p:grpSpPr>
        <p:sp>
          <p:nvSpPr>
            <p:cNvPr id="316" name="Google Shape;316;p11"/>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1"/>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11"/>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11"/>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11"/>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1"/>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1"/>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1"/>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1"/>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1"/>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1"/>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1"/>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1"/>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1"/>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1"/>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1"/>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2" name="Google Shape;332;p11"/>
          <p:cNvGrpSpPr/>
          <p:nvPr/>
        </p:nvGrpSpPr>
        <p:grpSpPr>
          <a:xfrm>
            <a:off x="8832384" y="670955"/>
            <a:ext cx="311815" cy="653721"/>
            <a:chOff x="5385375" y="498300"/>
            <a:chExt cx="802200" cy="556500"/>
          </a:xfrm>
        </p:grpSpPr>
        <p:sp>
          <p:nvSpPr>
            <p:cNvPr id="333" name="Google Shape;333;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6" name="Google Shape;336;p11"/>
          <p:cNvSpPr txBox="1">
            <a:spLocks noGrp="1"/>
          </p:cNvSpPr>
          <p:nvPr>
            <p:ph type="body" idx="1"/>
          </p:nvPr>
        </p:nvSpPr>
        <p:spPr>
          <a:xfrm>
            <a:off x="650725" y="4489800"/>
            <a:ext cx="7195800" cy="331200"/>
          </a:xfrm>
          <a:prstGeom prst="rect">
            <a:avLst/>
          </a:prstGeom>
          <a:noFill/>
          <a:ln>
            <a:noFill/>
          </a:ln>
        </p:spPr>
        <p:txBody>
          <a:bodyPr spcFirstLastPara="1" wrap="square" lIns="0" tIns="0" rIns="0" bIns="0" anchor="ctr" anchorCtr="0">
            <a:noAutofit/>
          </a:bodyPr>
          <a:lstStyle>
            <a:lvl1pPr marL="457200" lvl="0" indent="-228600" algn="l">
              <a:lnSpc>
                <a:spcPct val="115000"/>
              </a:lnSpc>
              <a:spcBef>
                <a:spcPts val="360"/>
              </a:spcBef>
              <a:spcAft>
                <a:spcPts val="0"/>
              </a:spcAft>
              <a:buSzPts val="1400"/>
              <a:buNone/>
              <a:defRPr sz="1400"/>
            </a:lvl1pPr>
          </a:lstStyle>
          <a:p>
            <a:endParaRPr/>
          </a:p>
        </p:txBody>
      </p:sp>
      <p:sp>
        <p:nvSpPr>
          <p:cNvPr id="337" name="Google Shape;337;p11"/>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variant 1" type="blank">
  <p:cSld name="Blank variant 1">
    <p:spTree>
      <p:nvGrpSpPr>
        <p:cNvPr id="1" name="Shape 74"/>
        <p:cNvGrpSpPr/>
        <p:nvPr/>
      </p:nvGrpSpPr>
      <p:grpSpPr>
        <a:xfrm>
          <a:off x="0" y="0"/>
          <a:ext cx="0" cy="0"/>
          <a:chOff x="0" y="0"/>
          <a:chExt cx="0" cy="0"/>
        </a:xfrm>
      </p:grpSpPr>
      <p:sp>
        <p:nvSpPr>
          <p:cNvPr id="75" name="Google Shape;75;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4"/>
          <p:cNvSpPr/>
          <p:nvPr/>
        </p:nvSpPr>
        <p:spPr>
          <a:xfrm>
            <a:off x="0" y="0"/>
            <a:ext cx="653700" cy="5143500"/>
          </a:xfrm>
          <a:prstGeom prst="rect">
            <a:avLst/>
          </a:prstGeom>
          <a:solidFill>
            <a:srgbClr val="CF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7" name="Google Shape;77;p4"/>
          <p:cNvGrpSpPr/>
          <p:nvPr/>
        </p:nvGrpSpPr>
        <p:grpSpPr>
          <a:xfrm>
            <a:off x="8832384" y="670955"/>
            <a:ext cx="311815" cy="653721"/>
            <a:chOff x="5385375" y="498300"/>
            <a:chExt cx="802200" cy="556500"/>
          </a:xfrm>
        </p:grpSpPr>
        <p:sp>
          <p:nvSpPr>
            <p:cNvPr id="78" name="Google Shape;78;p4"/>
            <p:cNvSpPr/>
            <p:nvPr/>
          </p:nvSpPr>
          <p:spPr>
            <a:xfrm>
              <a:off x="5385375" y="498300"/>
              <a:ext cx="802200" cy="99300"/>
            </a:xfrm>
            <a:prstGeom prst="rect">
              <a:avLst/>
            </a:prstGeom>
            <a:solidFill>
              <a:srgbClr val="CF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4"/>
            <p:cNvSpPr/>
            <p:nvPr/>
          </p:nvSpPr>
          <p:spPr>
            <a:xfrm>
              <a:off x="5385375" y="726900"/>
              <a:ext cx="802200" cy="99300"/>
            </a:xfrm>
            <a:prstGeom prst="rect">
              <a:avLst/>
            </a:prstGeom>
            <a:solidFill>
              <a:srgbClr val="CF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
            <p:cNvSpPr/>
            <p:nvPr/>
          </p:nvSpPr>
          <p:spPr>
            <a:xfrm>
              <a:off x="5385375" y="955500"/>
              <a:ext cx="802200" cy="99300"/>
            </a:xfrm>
            <a:prstGeom prst="rect">
              <a:avLst/>
            </a:prstGeom>
            <a:solidFill>
              <a:srgbClr val="CF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 name="Google Shape;81;p4"/>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rgbClr val="CFE2F3"/>
                </a:solidFill>
                <a:latin typeface="Barlow Light"/>
                <a:ea typeface="Barlow Light"/>
                <a:cs typeface="Barlow Light"/>
                <a:sym typeface="Barlow Light"/>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rgbClr val="CFE2F3"/>
                </a:solidFill>
                <a:latin typeface="Barlow Light"/>
                <a:ea typeface="Barlow Light"/>
                <a:cs typeface="Barlow Light"/>
                <a:sym typeface="Barlow Light"/>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rgbClr val="CFE2F3"/>
                </a:solidFill>
                <a:latin typeface="Barlow Light"/>
                <a:ea typeface="Barlow Light"/>
                <a:cs typeface="Barlow Light"/>
                <a:sym typeface="Barlow Light"/>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rgbClr val="CFE2F3"/>
                </a:solidFill>
                <a:latin typeface="Barlow Light"/>
                <a:ea typeface="Barlow Light"/>
                <a:cs typeface="Barlow Light"/>
                <a:sym typeface="Barlow Light"/>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rgbClr val="CFE2F3"/>
                </a:solidFill>
                <a:latin typeface="Barlow Light"/>
                <a:ea typeface="Barlow Light"/>
                <a:cs typeface="Barlow Light"/>
                <a:sym typeface="Barlow Light"/>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rgbClr val="CFE2F3"/>
                </a:solidFill>
                <a:latin typeface="Barlow Light"/>
                <a:ea typeface="Barlow Light"/>
                <a:cs typeface="Barlow Light"/>
                <a:sym typeface="Barlow Light"/>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rgbClr val="CFE2F3"/>
                </a:solidFill>
                <a:latin typeface="Barlow Light"/>
                <a:ea typeface="Barlow Light"/>
                <a:cs typeface="Barlow Light"/>
                <a:sym typeface="Barlow Light"/>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rgbClr val="CFE2F3"/>
                </a:solidFill>
                <a:latin typeface="Barlow Light"/>
                <a:ea typeface="Barlow Light"/>
                <a:cs typeface="Barlow Light"/>
                <a:sym typeface="Barlow Light"/>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rgbClr val="CFE2F3"/>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8414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314800" y="1599700"/>
            <a:ext cx="7189500" cy="28860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SzPts val="1300"/>
              <a:buFont typeface="Arial"/>
              <a:buNone/>
              <a:defRPr sz="1300" b="0" i="0" u="none" strike="noStrike" cap="none">
                <a:solidFill>
                  <a:srgbClr val="CFE2F3"/>
                </a:solidFill>
                <a:latin typeface="Barlow Light"/>
                <a:ea typeface="Barlow Light"/>
                <a:cs typeface="Barlow Light"/>
                <a:sym typeface="Barlow Light"/>
              </a:defRPr>
            </a:lvl1pPr>
            <a:lvl2pPr marL="0" marR="0" lvl="1" indent="0" algn="ctr" rtl="0">
              <a:lnSpc>
                <a:spcPct val="100000"/>
              </a:lnSpc>
              <a:spcBef>
                <a:spcPts val="0"/>
              </a:spcBef>
              <a:spcAft>
                <a:spcPts val="0"/>
              </a:spcAft>
              <a:buClr>
                <a:srgbClr val="000000"/>
              </a:buClr>
              <a:buSzPts val="1300"/>
              <a:buFont typeface="Arial"/>
              <a:buNone/>
              <a:defRPr sz="1300" b="0" i="0" u="none" strike="noStrike" cap="none">
                <a:solidFill>
                  <a:srgbClr val="CFE2F3"/>
                </a:solidFill>
                <a:latin typeface="Barlow Light"/>
                <a:ea typeface="Barlow Light"/>
                <a:cs typeface="Barlow Light"/>
                <a:sym typeface="Barlow Light"/>
              </a:defRPr>
            </a:lvl2pPr>
            <a:lvl3pPr marL="0" marR="0" lvl="2" indent="0" algn="ctr" rtl="0">
              <a:lnSpc>
                <a:spcPct val="100000"/>
              </a:lnSpc>
              <a:spcBef>
                <a:spcPts val="0"/>
              </a:spcBef>
              <a:spcAft>
                <a:spcPts val="0"/>
              </a:spcAft>
              <a:buClr>
                <a:srgbClr val="000000"/>
              </a:buClr>
              <a:buSzPts val="1300"/>
              <a:buFont typeface="Arial"/>
              <a:buNone/>
              <a:defRPr sz="1300" b="0" i="0" u="none" strike="noStrike" cap="none">
                <a:solidFill>
                  <a:srgbClr val="CFE2F3"/>
                </a:solidFill>
                <a:latin typeface="Barlow Light"/>
                <a:ea typeface="Barlow Light"/>
                <a:cs typeface="Barlow Light"/>
                <a:sym typeface="Barlow Light"/>
              </a:defRPr>
            </a:lvl3pPr>
            <a:lvl4pPr marL="0" marR="0" lvl="3" indent="0" algn="ctr" rtl="0">
              <a:lnSpc>
                <a:spcPct val="100000"/>
              </a:lnSpc>
              <a:spcBef>
                <a:spcPts val="0"/>
              </a:spcBef>
              <a:spcAft>
                <a:spcPts val="0"/>
              </a:spcAft>
              <a:buClr>
                <a:srgbClr val="000000"/>
              </a:buClr>
              <a:buSzPts val="1300"/>
              <a:buFont typeface="Arial"/>
              <a:buNone/>
              <a:defRPr sz="1300" b="0" i="0" u="none" strike="noStrike" cap="none">
                <a:solidFill>
                  <a:srgbClr val="CFE2F3"/>
                </a:solidFill>
                <a:latin typeface="Barlow Light"/>
                <a:ea typeface="Barlow Light"/>
                <a:cs typeface="Barlow Light"/>
                <a:sym typeface="Barlow Light"/>
              </a:defRPr>
            </a:lvl4pPr>
            <a:lvl5pPr marL="0" marR="0" lvl="4" indent="0" algn="ctr" rtl="0">
              <a:lnSpc>
                <a:spcPct val="100000"/>
              </a:lnSpc>
              <a:spcBef>
                <a:spcPts val="0"/>
              </a:spcBef>
              <a:spcAft>
                <a:spcPts val="0"/>
              </a:spcAft>
              <a:buClr>
                <a:srgbClr val="000000"/>
              </a:buClr>
              <a:buSzPts val="1300"/>
              <a:buFont typeface="Arial"/>
              <a:buNone/>
              <a:defRPr sz="1300" b="0" i="0" u="none" strike="noStrike" cap="none">
                <a:solidFill>
                  <a:srgbClr val="CFE2F3"/>
                </a:solidFill>
                <a:latin typeface="Barlow Light"/>
                <a:ea typeface="Barlow Light"/>
                <a:cs typeface="Barlow Light"/>
                <a:sym typeface="Barlow Light"/>
              </a:defRPr>
            </a:lvl5pPr>
            <a:lvl6pPr marL="0" marR="0" lvl="5" indent="0" algn="ctr" rtl="0">
              <a:lnSpc>
                <a:spcPct val="100000"/>
              </a:lnSpc>
              <a:spcBef>
                <a:spcPts val="0"/>
              </a:spcBef>
              <a:spcAft>
                <a:spcPts val="0"/>
              </a:spcAft>
              <a:buClr>
                <a:srgbClr val="000000"/>
              </a:buClr>
              <a:buSzPts val="1300"/>
              <a:buFont typeface="Arial"/>
              <a:buNone/>
              <a:defRPr sz="1300" b="0" i="0" u="none" strike="noStrike" cap="none">
                <a:solidFill>
                  <a:srgbClr val="CFE2F3"/>
                </a:solidFill>
                <a:latin typeface="Barlow Light"/>
                <a:ea typeface="Barlow Light"/>
                <a:cs typeface="Barlow Light"/>
                <a:sym typeface="Barlow Light"/>
              </a:defRPr>
            </a:lvl6pPr>
            <a:lvl7pPr marL="0" marR="0" lvl="6" indent="0" algn="ctr" rtl="0">
              <a:lnSpc>
                <a:spcPct val="100000"/>
              </a:lnSpc>
              <a:spcBef>
                <a:spcPts val="0"/>
              </a:spcBef>
              <a:spcAft>
                <a:spcPts val="0"/>
              </a:spcAft>
              <a:buClr>
                <a:srgbClr val="000000"/>
              </a:buClr>
              <a:buSzPts val="1300"/>
              <a:buFont typeface="Arial"/>
              <a:buNone/>
              <a:defRPr sz="1300" b="0" i="0" u="none" strike="noStrike" cap="none">
                <a:solidFill>
                  <a:srgbClr val="CFE2F3"/>
                </a:solidFill>
                <a:latin typeface="Barlow Light"/>
                <a:ea typeface="Barlow Light"/>
                <a:cs typeface="Barlow Light"/>
                <a:sym typeface="Barlow Light"/>
              </a:defRPr>
            </a:lvl7pPr>
            <a:lvl8pPr marL="0" marR="0" lvl="7" indent="0" algn="ctr" rtl="0">
              <a:lnSpc>
                <a:spcPct val="100000"/>
              </a:lnSpc>
              <a:spcBef>
                <a:spcPts val="0"/>
              </a:spcBef>
              <a:spcAft>
                <a:spcPts val="0"/>
              </a:spcAft>
              <a:buClr>
                <a:srgbClr val="000000"/>
              </a:buClr>
              <a:buSzPts val="1300"/>
              <a:buFont typeface="Arial"/>
              <a:buNone/>
              <a:defRPr sz="1300" b="0" i="0" u="none" strike="noStrike" cap="none">
                <a:solidFill>
                  <a:srgbClr val="CFE2F3"/>
                </a:solidFill>
                <a:latin typeface="Barlow Light"/>
                <a:ea typeface="Barlow Light"/>
                <a:cs typeface="Barlow Light"/>
                <a:sym typeface="Barlow Light"/>
              </a:defRPr>
            </a:lvl8pPr>
            <a:lvl9pPr marL="0" marR="0" lvl="8" indent="0" algn="ctr" rtl="0">
              <a:lnSpc>
                <a:spcPct val="100000"/>
              </a:lnSpc>
              <a:spcBef>
                <a:spcPts val="0"/>
              </a:spcBef>
              <a:spcAft>
                <a:spcPts val="0"/>
              </a:spcAft>
              <a:buClr>
                <a:srgbClr val="000000"/>
              </a:buClr>
              <a:buSzPts val="1300"/>
              <a:buFont typeface="Arial"/>
              <a:buNone/>
              <a:defRPr sz="1300" b="0" i="0" u="none" strike="noStrike" cap="none">
                <a:solidFill>
                  <a:srgbClr val="CFE2F3"/>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6" r:id="rId6"/>
    <p:sldLayoutId id="2147483657" r:id="rId7"/>
    <p:sldLayoutId id="2147483659"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aac"/><Relationship Id="rId1" Type="http://schemas.microsoft.com/office/2007/relationships/media" Target="../media/media1.aac"/><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1.png"/><Relationship Id="rId5" Type="http://schemas.openxmlformats.org/officeDocument/2006/relationships/image" Target="../media/image8.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slideLayout" Target="../slideLayouts/slideLayout2.xml"/><Relationship Id="rId7" Type="http://schemas.openxmlformats.org/officeDocument/2006/relationships/image" Target="../media/image4.jpg"/><Relationship Id="rId2" Type="http://schemas.openxmlformats.org/officeDocument/2006/relationships/audio" Target="../media/media2.aac"/><Relationship Id="rId1" Type="http://schemas.microsoft.com/office/2007/relationships/media" Target="../media/media2.aac"/><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notesSlide" Target="../notesSlides/notesSlide2.xml"/><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aac"/><Relationship Id="rId1" Type="http://schemas.microsoft.com/office/2007/relationships/media" Target="../media/media3.aac"/><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aac"/><Relationship Id="rId1" Type="http://schemas.microsoft.com/office/2007/relationships/media" Target="../media/media4.aac"/><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aac"/><Relationship Id="rId1" Type="http://schemas.microsoft.com/office/2007/relationships/media" Target="../media/media5.aac"/><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aac"/><Relationship Id="rId1" Type="http://schemas.microsoft.com/office/2007/relationships/media" Target="../media/media6.aac"/><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png"/><Relationship Id="rId5" Type="http://schemas.openxmlformats.org/officeDocument/2006/relationships/image" Target="../media/image6.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2"/>
          <p:cNvSpPr txBox="1">
            <a:spLocks noGrp="1"/>
          </p:cNvSpPr>
          <p:nvPr>
            <p:ph type="ctrTitle"/>
          </p:nvPr>
        </p:nvSpPr>
        <p:spPr>
          <a:xfrm>
            <a:off x="90386" y="1541675"/>
            <a:ext cx="6811927" cy="2030865"/>
          </a:xfrm>
          <a:prstGeom prst="rect">
            <a:avLst/>
          </a:prstGeom>
          <a:noFill/>
          <a:ln>
            <a:noFill/>
          </a:ln>
        </p:spPr>
        <p:txBody>
          <a:bodyPr spcFirstLastPara="1" wrap="square" lIns="0" tIns="0" rIns="0" bIns="0" anchor="ctr" anchorCtr="0">
            <a:noAutofit/>
          </a:bodyPr>
          <a:lstStyle/>
          <a:p>
            <a:pPr marL="0" lvl="0" indent="0" rtl="0">
              <a:lnSpc>
                <a:spcPct val="90000"/>
              </a:lnSpc>
              <a:spcBef>
                <a:spcPts val="0"/>
              </a:spcBef>
              <a:spcAft>
                <a:spcPts val="0"/>
              </a:spcAft>
              <a:buSzPts val="4800"/>
              <a:buNone/>
            </a:pPr>
            <a:r>
              <a:rPr lang="en" sz="4400" b="1" dirty="0">
                <a:latin typeface="Barlow SemiBold" panose="020B0604020202020204" charset="0"/>
              </a:rPr>
              <a:t>B2B RETURNS </a:t>
            </a:r>
            <a:br>
              <a:rPr lang="en" sz="4400" b="1" dirty="0">
                <a:latin typeface="Barlow SemiBold" panose="020B0604020202020204" charset="0"/>
              </a:rPr>
            </a:br>
            <a:r>
              <a:rPr lang="en" sz="4400" b="1" dirty="0">
                <a:latin typeface="Barlow SemiBold" panose="020B0604020202020204" charset="0"/>
              </a:rPr>
              <a:t>OPERATIONS MANAGEMENT SYSTEM</a:t>
            </a:r>
            <a:endParaRPr sz="4400" b="1" dirty="0">
              <a:latin typeface="Barlow SemiBold" panose="020B0604020202020204" charset="0"/>
            </a:endParaRPr>
          </a:p>
        </p:txBody>
      </p:sp>
      <p:sp>
        <p:nvSpPr>
          <p:cNvPr id="2" name="TextBox 1">
            <a:extLst>
              <a:ext uri="{FF2B5EF4-FFF2-40B4-BE49-F238E27FC236}">
                <a16:creationId xmlns:a16="http://schemas.microsoft.com/office/drawing/2014/main" id="{6707878B-4C37-44A1-BB26-1BC58F01E84B}"/>
              </a:ext>
            </a:extLst>
          </p:cNvPr>
          <p:cNvSpPr txBox="1"/>
          <p:nvPr/>
        </p:nvSpPr>
        <p:spPr>
          <a:xfrm>
            <a:off x="599607" y="811275"/>
            <a:ext cx="4657188" cy="584775"/>
          </a:xfrm>
          <a:prstGeom prst="rect">
            <a:avLst/>
          </a:prstGeom>
          <a:noFill/>
        </p:spPr>
        <p:txBody>
          <a:bodyPr wrap="square" rtlCol="0">
            <a:spAutoFit/>
          </a:bodyPr>
          <a:lstStyle/>
          <a:p>
            <a:pPr algn="ctr"/>
            <a:r>
              <a:rPr lang="en-US" sz="1600" dirty="0">
                <a:latin typeface="Barlow SemiBold" panose="020B0604020202020204" charset="0"/>
              </a:rPr>
              <a:t>OPIM 5272: Data Management and Business Process Modeling</a:t>
            </a:r>
          </a:p>
        </p:txBody>
      </p:sp>
      <p:sp>
        <p:nvSpPr>
          <p:cNvPr id="5" name="TextBox 4">
            <a:extLst>
              <a:ext uri="{FF2B5EF4-FFF2-40B4-BE49-F238E27FC236}">
                <a16:creationId xmlns:a16="http://schemas.microsoft.com/office/drawing/2014/main" id="{ABC8D8C6-6A05-4693-A979-4D39DDF3BB83}"/>
              </a:ext>
            </a:extLst>
          </p:cNvPr>
          <p:cNvSpPr txBox="1"/>
          <p:nvPr/>
        </p:nvSpPr>
        <p:spPr>
          <a:xfrm>
            <a:off x="599607" y="4001390"/>
            <a:ext cx="4657188" cy="584775"/>
          </a:xfrm>
          <a:prstGeom prst="rect">
            <a:avLst/>
          </a:prstGeom>
          <a:noFill/>
        </p:spPr>
        <p:txBody>
          <a:bodyPr wrap="square" rtlCol="0">
            <a:spAutoFit/>
          </a:bodyPr>
          <a:lstStyle/>
          <a:p>
            <a:pPr algn="ctr"/>
            <a:r>
              <a:rPr lang="en-US" sz="1600" dirty="0">
                <a:latin typeface="Barlow SemiBold" panose="020B0604020202020204" charset="0"/>
              </a:rPr>
              <a:t>University of Connecticut</a:t>
            </a:r>
          </a:p>
          <a:p>
            <a:pPr algn="ctr"/>
            <a:r>
              <a:rPr lang="en-US" sz="1600" dirty="0">
                <a:latin typeface="Barlow SemiBold" panose="020B0604020202020204" charset="0"/>
              </a:rPr>
              <a:t>MS in Business Analytics and Project Management</a:t>
            </a:r>
          </a:p>
        </p:txBody>
      </p:sp>
      <p:sp>
        <p:nvSpPr>
          <p:cNvPr id="7" name="TextBox 6">
            <a:extLst>
              <a:ext uri="{FF2B5EF4-FFF2-40B4-BE49-F238E27FC236}">
                <a16:creationId xmlns:a16="http://schemas.microsoft.com/office/drawing/2014/main" id="{407EE9C3-107E-4E74-9AA3-7FC09B8DE4D9}"/>
              </a:ext>
            </a:extLst>
          </p:cNvPr>
          <p:cNvSpPr txBox="1"/>
          <p:nvPr/>
        </p:nvSpPr>
        <p:spPr>
          <a:xfrm>
            <a:off x="1986944" y="472721"/>
            <a:ext cx="1882514" cy="338554"/>
          </a:xfrm>
          <a:prstGeom prst="rect">
            <a:avLst/>
          </a:prstGeom>
          <a:noFill/>
        </p:spPr>
        <p:txBody>
          <a:bodyPr wrap="square" rtlCol="0">
            <a:spAutoFit/>
          </a:bodyPr>
          <a:lstStyle/>
          <a:p>
            <a:pPr algn="ctr"/>
            <a:r>
              <a:rPr lang="en-US" sz="1600" dirty="0">
                <a:latin typeface="Barlow SemiBold" panose="020B0604020202020204" charset="0"/>
              </a:rPr>
              <a:t>4/29/2021</a:t>
            </a:r>
          </a:p>
        </p:txBody>
      </p:sp>
      <p:pic>
        <p:nvPicPr>
          <p:cNvPr id="3" name="DB Slide 1">
            <a:hlinkClick r:id="" action="ppaction://media"/>
            <a:extLst>
              <a:ext uri="{FF2B5EF4-FFF2-40B4-BE49-F238E27FC236}">
                <a16:creationId xmlns:a16="http://schemas.microsoft.com/office/drawing/2014/main" id="{314C1A98-9424-4295-9847-FF0F91E31C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91440"/>
            <a:ext cx="182880" cy="1828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A36"/>
        </a:solidFill>
        <a:effectLst/>
      </p:bgPr>
    </p:bg>
    <p:spTree>
      <p:nvGrpSpPr>
        <p:cNvPr id="1" name="Shape 473"/>
        <p:cNvGrpSpPr/>
        <p:nvPr/>
      </p:nvGrpSpPr>
      <p:grpSpPr>
        <a:xfrm>
          <a:off x="0" y="0"/>
          <a:ext cx="0" cy="0"/>
          <a:chOff x="0" y="0"/>
          <a:chExt cx="0" cy="0"/>
        </a:xfrm>
      </p:grpSpPr>
      <p:sp>
        <p:nvSpPr>
          <p:cNvPr id="475" name="Google Shape;475;p22"/>
          <p:cNvSpPr txBox="1">
            <a:spLocks noGrp="1"/>
          </p:cNvSpPr>
          <p:nvPr>
            <p:ph type="sldNum" idx="12"/>
          </p:nvPr>
        </p:nvSpPr>
        <p:spPr>
          <a:xfrm>
            <a:off x="8504254" y="4489800"/>
            <a:ext cx="653700" cy="653700"/>
          </a:xfrm>
          <a:prstGeom prst="rect">
            <a:avLst/>
          </a:prstGeom>
          <a:solidFill>
            <a:srgbClr val="CFE2F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300"/>
              <a:buFont typeface="Arial"/>
              <a:buNone/>
            </a:pPr>
            <a:fld id="{00000000-1234-1234-1234-123412341234}" type="slidenum">
              <a:rPr lang="en" sz="1300" b="0" i="0" u="none" strike="noStrike" cap="none">
                <a:solidFill>
                  <a:srgbClr val="272A36"/>
                </a:solidFill>
                <a:latin typeface="Barlow Light"/>
                <a:ea typeface="Barlow Light"/>
                <a:cs typeface="Barlow Light"/>
                <a:sym typeface="Barlow Light"/>
              </a:rPr>
              <a:t>10</a:t>
            </a:fld>
            <a:endParaRPr sz="1300" b="0" i="0" u="none" strike="noStrike" cap="none" dirty="0">
              <a:solidFill>
                <a:srgbClr val="272A36"/>
              </a:solidFill>
              <a:latin typeface="Barlow Light"/>
              <a:ea typeface="Barlow Light"/>
              <a:cs typeface="Barlow Light"/>
              <a:sym typeface="Barlow Light"/>
            </a:endParaRPr>
          </a:p>
        </p:txBody>
      </p:sp>
      <p:sp>
        <p:nvSpPr>
          <p:cNvPr id="4" name="Google Shape;657;p16">
            <a:extLst>
              <a:ext uri="{FF2B5EF4-FFF2-40B4-BE49-F238E27FC236}">
                <a16:creationId xmlns:a16="http://schemas.microsoft.com/office/drawing/2014/main" id="{519D58AD-C5F4-4631-992F-A0442FAE5761}"/>
              </a:ext>
            </a:extLst>
          </p:cNvPr>
          <p:cNvSpPr txBox="1">
            <a:spLocks/>
          </p:cNvSpPr>
          <p:nvPr/>
        </p:nvSpPr>
        <p:spPr>
          <a:xfrm>
            <a:off x="1307575" y="3429292"/>
            <a:ext cx="7183200" cy="894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r>
              <a:rPr lang="en" sz="7200" dirty="0"/>
              <a:t>&lt;2%</a:t>
            </a:r>
          </a:p>
        </p:txBody>
      </p:sp>
      <p:sp>
        <p:nvSpPr>
          <p:cNvPr id="5" name="Google Shape;658;p16">
            <a:extLst>
              <a:ext uri="{FF2B5EF4-FFF2-40B4-BE49-F238E27FC236}">
                <a16:creationId xmlns:a16="http://schemas.microsoft.com/office/drawing/2014/main" id="{7F980B59-E8C8-4BAE-868C-7859E559AB98}"/>
              </a:ext>
            </a:extLst>
          </p:cNvPr>
          <p:cNvSpPr txBox="1">
            <a:spLocks/>
          </p:cNvSpPr>
          <p:nvPr/>
        </p:nvSpPr>
        <p:spPr>
          <a:xfrm>
            <a:off x="1307575" y="4192600"/>
            <a:ext cx="7183200"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a:t>Total success!</a:t>
            </a:r>
          </a:p>
        </p:txBody>
      </p:sp>
      <p:sp>
        <p:nvSpPr>
          <p:cNvPr id="6" name="Google Shape;660;p16">
            <a:extLst>
              <a:ext uri="{FF2B5EF4-FFF2-40B4-BE49-F238E27FC236}">
                <a16:creationId xmlns:a16="http://schemas.microsoft.com/office/drawing/2014/main" id="{2EF14BF9-5B2E-4E4D-A1DD-BC210BE5CECB}"/>
              </a:ext>
            </a:extLst>
          </p:cNvPr>
          <p:cNvSpPr txBox="1">
            <a:spLocks/>
          </p:cNvSpPr>
          <p:nvPr/>
        </p:nvSpPr>
        <p:spPr>
          <a:xfrm>
            <a:off x="1307575" y="2725754"/>
            <a:ext cx="7183200"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a:t>And a lot of users</a:t>
            </a:r>
          </a:p>
        </p:txBody>
      </p:sp>
      <p:sp>
        <p:nvSpPr>
          <p:cNvPr id="7" name="Google Shape;655;p16">
            <a:extLst>
              <a:ext uri="{FF2B5EF4-FFF2-40B4-BE49-F238E27FC236}">
                <a16:creationId xmlns:a16="http://schemas.microsoft.com/office/drawing/2014/main" id="{8DD56F69-FE61-4D32-9BB9-AF933DB95146}"/>
              </a:ext>
            </a:extLst>
          </p:cNvPr>
          <p:cNvSpPr txBox="1">
            <a:spLocks/>
          </p:cNvSpPr>
          <p:nvPr/>
        </p:nvSpPr>
        <p:spPr>
          <a:xfrm>
            <a:off x="1307575" y="503450"/>
            <a:ext cx="7183200" cy="894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r>
              <a:rPr lang="en" sz="7200" dirty="0"/>
              <a:t>$700,000 +</a:t>
            </a:r>
          </a:p>
        </p:txBody>
      </p:sp>
      <p:sp>
        <p:nvSpPr>
          <p:cNvPr id="8" name="Google Shape;656;p16">
            <a:extLst>
              <a:ext uri="{FF2B5EF4-FFF2-40B4-BE49-F238E27FC236}">
                <a16:creationId xmlns:a16="http://schemas.microsoft.com/office/drawing/2014/main" id="{1BC18E1C-8C01-4AD1-A7F5-17299565DAA0}"/>
              </a:ext>
            </a:extLst>
          </p:cNvPr>
          <p:cNvSpPr txBox="1">
            <a:spLocks/>
          </p:cNvSpPr>
          <p:nvPr/>
        </p:nvSpPr>
        <p:spPr>
          <a:xfrm>
            <a:off x="1307575" y="1266758"/>
            <a:ext cx="7183200"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dirty="0"/>
              <a:t>That’s a lot of money</a:t>
            </a:r>
          </a:p>
        </p:txBody>
      </p:sp>
      <p:sp>
        <p:nvSpPr>
          <p:cNvPr id="9" name="Google Shape;659;p16">
            <a:extLst>
              <a:ext uri="{FF2B5EF4-FFF2-40B4-BE49-F238E27FC236}">
                <a16:creationId xmlns:a16="http://schemas.microsoft.com/office/drawing/2014/main" id="{22F1A0A5-41D5-42CF-B7F2-244B5E654B72}"/>
              </a:ext>
            </a:extLst>
          </p:cNvPr>
          <p:cNvSpPr txBox="1">
            <a:spLocks/>
          </p:cNvSpPr>
          <p:nvPr/>
        </p:nvSpPr>
        <p:spPr>
          <a:xfrm>
            <a:off x="1307575" y="1970296"/>
            <a:ext cx="7183200" cy="894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r>
              <a:rPr lang="en-US" sz="7200" dirty="0"/>
              <a:t>1,000+</a:t>
            </a:r>
            <a:r>
              <a:rPr lang="en-US" sz="4800" dirty="0"/>
              <a:t> users</a:t>
            </a:r>
          </a:p>
        </p:txBody>
      </p:sp>
      <p:sp>
        <p:nvSpPr>
          <p:cNvPr id="11" name="Google Shape;660;p16">
            <a:extLst>
              <a:ext uri="{FF2B5EF4-FFF2-40B4-BE49-F238E27FC236}">
                <a16:creationId xmlns:a16="http://schemas.microsoft.com/office/drawing/2014/main" id="{BB4C3751-9B79-49E1-ACE8-6BC485181385}"/>
              </a:ext>
            </a:extLst>
          </p:cNvPr>
          <p:cNvSpPr txBox="1">
            <a:spLocks/>
          </p:cNvSpPr>
          <p:nvPr/>
        </p:nvSpPr>
        <p:spPr>
          <a:xfrm>
            <a:off x="1307575" y="2710004"/>
            <a:ext cx="7183200"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sz="2000" dirty="0">
                <a:solidFill>
                  <a:schemeClr val="bg1"/>
                </a:solidFill>
              </a:rPr>
              <a:t>Potentially fraud user getting churned</a:t>
            </a:r>
          </a:p>
        </p:txBody>
      </p:sp>
      <p:sp>
        <p:nvSpPr>
          <p:cNvPr id="12" name="Google Shape;656;p16">
            <a:extLst>
              <a:ext uri="{FF2B5EF4-FFF2-40B4-BE49-F238E27FC236}">
                <a16:creationId xmlns:a16="http://schemas.microsoft.com/office/drawing/2014/main" id="{F58397A6-C5B0-4CD4-9251-A557C8F39FCD}"/>
              </a:ext>
            </a:extLst>
          </p:cNvPr>
          <p:cNvSpPr txBox="1">
            <a:spLocks/>
          </p:cNvSpPr>
          <p:nvPr/>
        </p:nvSpPr>
        <p:spPr>
          <a:xfrm>
            <a:off x="1307575" y="1251008"/>
            <a:ext cx="7183200"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sz="2000" dirty="0">
                <a:solidFill>
                  <a:schemeClr val="bg1"/>
                </a:solidFill>
              </a:rPr>
              <a:t>Amount saved each month by addressing shortcomings</a:t>
            </a:r>
          </a:p>
        </p:txBody>
      </p:sp>
      <p:sp>
        <p:nvSpPr>
          <p:cNvPr id="13" name="Google Shape;658;p16">
            <a:extLst>
              <a:ext uri="{FF2B5EF4-FFF2-40B4-BE49-F238E27FC236}">
                <a16:creationId xmlns:a16="http://schemas.microsoft.com/office/drawing/2014/main" id="{265A412E-C5B6-4236-8677-2EBB5BC4DE4F}"/>
              </a:ext>
            </a:extLst>
          </p:cNvPr>
          <p:cNvSpPr txBox="1">
            <a:spLocks/>
          </p:cNvSpPr>
          <p:nvPr/>
        </p:nvSpPr>
        <p:spPr>
          <a:xfrm>
            <a:off x="1307575" y="4176850"/>
            <a:ext cx="7183200"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sz="2000" dirty="0">
                <a:solidFill>
                  <a:schemeClr val="bg1"/>
                </a:solidFill>
              </a:rPr>
              <a:t>Revenue as costs due to returns</a:t>
            </a:r>
          </a:p>
        </p:txBody>
      </p:sp>
      <p:pic>
        <p:nvPicPr>
          <p:cNvPr id="3" name="slide 10 DBMS nrw6">
            <a:hlinkClick r:id="" action="ppaction://media"/>
            <a:extLst>
              <a:ext uri="{FF2B5EF4-FFF2-40B4-BE49-F238E27FC236}">
                <a16:creationId xmlns:a16="http://schemas.microsoft.com/office/drawing/2014/main" id="{3A77A8B6-200B-49A3-8712-AFDFE15D00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91440"/>
            <a:ext cx="182880" cy="182880"/>
          </a:xfrm>
          <a:prstGeom prst="rect">
            <a:avLst/>
          </a:prstGeom>
        </p:spPr>
      </p:pic>
    </p:spTree>
    <p:extLst>
      <p:ext uri="{BB962C8B-B14F-4D97-AF65-F5344CB8AC3E}">
        <p14:creationId xmlns:p14="http://schemas.microsoft.com/office/powerpoint/2010/main" val="7994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1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D3874CF-19C3-4535-AD5A-8EE979CADC57}"/>
              </a:ext>
            </a:extLst>
          </p:cNvPr>
          <p:cNvSpPr>
            <a:spLocks noGrp="1"/>
          </p:cNvSpPr>
          <p:nvPr>
            <p:ph type="title"/>
          </p:nvPr>
        </p:nvSpPr>
        <p:spPr>
          <a:xfrm>
            <a:off x="661100" y="664300"/>
            <a:ext cx="7843200" cy="653700"/>
          </a:xfrm>
        </p:spPr>
        <p:txBody>
          <a:bodyPr/>
          <a:lstStyle/>
          <a:p>
            <a:r>
              <a:rPr lang="en-US" dirty="0"/>
              <a:t>PROPOSED ERD</a:t>
            </a:r>
          </a:p>
        </p:txBody>
      </p:sp>
      <p:sp>
        <p:nvSpPr>
          <p:cNvPr id="4" name="Slide Number Placeholder 3">
            <a:extLst>
              <a:ext uri="{FF2B5EF4-FFF2-40B4-BE49-F238E27FC236}">
                <a16:creationId xmlns:a16="http://schemas.microsoft.com/office/drawing/2014/main" id="{5E64373E-67B1-45D5-9292-4CF56C959735}"/>
              </a:ext>
            </a:extLst>
          </p:cNvPr>
          <p:cNvSpPr>
            <a:spLocks noGrp="1"/>
          </p:cNvSpPr>
          <p:nvPr>
            <p:ph type="sldNum" idx="12"/>
          </p:nvPr>
        </p:nvSpPr>
        <p:spPr>
          <a:xfrm>
            <a:off x="8504254" y="4489800"/>
            <a:ext cx="653700" cy="653700"/>
          </a:xfrm>
        </p:spPr>
        <p:txBody>
          <a:bodyPr wrap="square" anchor="ctr">
            <a:normAutofit/>
          </a:bodyPr>
          <a:lstStyle/>
          <a:p>
            <a:pPr marL="0" lvl="0" indent="0" rtl="0">
              <a:spcBef>
                <a:spcPts val="0"/>
              </a:spcBef>
              <a:spcAft>
                <a:spcPts val="600"/>
              </a:spcAft>
              <a:buNone/>
            </a:pPr>
            <a:fld id="{00000000-1234-1234-1234-123412341234}" type="slidenum">
              <a:rPr lang="en" smtClean="0"/>
              <a:pPr marL="0" lvl="0" indent="0" rtl="0">
                <a:spcBef>
                  <a:spcPts val="0"/>
                </a:spcBef>
                <a:spcAft>
                  <a:spcPts val="600"/>
                </a:spcAft>
                <a:buNone/>
              </a:pPr>
              <a:t>11</a:t>
            </a:fld>
            <a:endParaRPr lang="en"/>
          </a:p>
        </p:txBody>
      </p:sp>
      <p:pic>
        <p:nvPicPr>
          <p:cNvPr id="5" name="Picture 4" descr="Diagram, schematic&#10;&#10;Description automatically generated">
            <a:extLst>
              <a:ext uri="{FF2B5EF4-FFF2-40B4-BE49-F238E27FC236}">
                <a16:creationId xmlns:a16="http://schemas.microsoft.com/office/drawing/2014/main" id="{D8324FB5-625C-4A78-B4E3-C15FFBED2ED4}"/>
              </a:ext>
            </a:extLst>
          </p:cNvPr>
          <p:cNvPicPr>
            <a:picLocks noChangeAspect="1"/>
          </p:cNvPicPr>
          <p:nvPr/>
        </p:nvPicPr>
        <p:blipFill>
          <a:blip r:embed="rId5"/>
          <a:stretch>
            <a:fillRect/>
          </a:stretch>
        </p:blipFill>
        <p:spPr>
          <a:xfrm>
            <a:off x="3351668" y="109728"/>
            <a:ext cx="5152719" cy="4846320"/>
          </a:xfrm>
          <a:prstGeom prst="rect">
            <a:avLst/>
          </a:prstGeom>
        </p:spPr>
      </p:pic>
      <p:pic>
        <p:nvPicPr>
          <p:cNvPr id="2" name="slide 11 DBMS">
            <a:hlinkClick r:id="" action="ppaction://media"/>
            <a:extLst>
              <a:ext uri="{FF2B5EF4-FFF2-40B4-BE49-F238E27FC236}">
                <a16:creationId xmlns:a16="http://schemas.microsoft.com/office/drawing/2014/main" id="{18BF6CF4-C19F-4098-A0BF-C4204531184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91440"/>
            <a:ext cx="182880" cy="182880"/>
          </a:xfrm>
          <a:prstGeom prst="rect">
            <a:avLst/>
          </a:prstGeom>
        </p:spPr>
      </p:pic>
    </p:spTree>
    <p:extLst>
      <p:ext uri="{BB962C8B-B14F-4D97-AF65-F5344CB8AC3E}">
        <p14:creationId xmlns:p14="http://schemas.microsoft.com/office/powerpoint/2010/main" val="108487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6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D3874CF-19C3-4535-AD5A-8EE979CADC57}"/>
              </a:ext>
            </a:extLst>
          </p:cNvPr>
          <p:cNvSpPr>
            <a:spLocks noGrp="1"/>
          </p:cNvSpPr>
          <p:nvPr>
            <p:ph type="title"/>
          </p:nvPr>
        </p:nvSpPr>
        <p:spPr>
          <a:xfrm>
            <a:off x="661054" y="664300"/>
            <a:ext cx="7843200" cy="653700"/>
          </a:xfrm>
        </p:spPr>
        <p:txBody>
          <a:bodyPr/>
          <a:lstStyle/>
          <a:p>
            <a:r>
              <a:rPr lang="en-US" sz="2400" dirty="0"/>
              <a:t>PROPOSED</a:t>
            </a:r>
            <a:br>
              <a:rPr lang="en-US" sz="2400" dirty="0"/>
            </a:br>
            <a:r>
              <a:rPr lang="en-US" sz="2400" dirty="0"/>
              <a:t>SWINLANE</a:t>
            </a:r>
          </a:p>
        </p:txBody>
      </p:sp>
      <p:sp>
        <p:nvSpPr>
          <p:cNvPr id="4" name="Slide Number Placeholder 3">
            <a:extLst>
              <a:ext uri="{FF2B5EF4-FFF2-40B4-BE49-F238E27FC236}">
                <a16:creationId xmlns:a16="http://schemas.microsoft.com/office/drawing/2014/main" id="{5E64373E-67B1-45D5-9292-4CF56C959735}"/>
              </a:ext>
            </a:extLst>
          </p:cNvPr>
          <p:cNvSpPr>
            <a:spLocks noGrp="1"/>
          </p:cNvSpPr>
          <p:nvPr>
            <p:ph type="sldNum" idx="12"/>
          </p:nvPr>
        </p:nvSpPr>
        <p:spPr>
          <a:xfrm>
            <a:off x="8504254" y="4489800"/>
            <a:ext cx="653700" cy="653700"/>
          </a:xfrm>
        </p:spPr>
        <p:txBody>
          <a:bodyPr wrap="square" anchor="ctr">
            <a:normAutofit/>
          </a:bodyPr>
          <a:lstStyle/>
          <a:p>
            <a:pPr marL="0" lvl="0" indent="0" rtl="0">
              <a:spcBef>
                <a:spcPts val="0"/>
              </a:spcBef>
              <a:spcAft>
                <a:spcPts val="600"/>
              </a:spcAft>
              <a:buNone/>
            </a:pPr>
            <a:fld id="{00000000-1234-1234-1234-123412341234}" type="slidenum">
              <a:rPr lang="en" smtClean="0"/>
              <a:pPr marL="0" lvl="0" indent="0" rtl="0">
                <a:spcBef>
                  <a:spcPts val="0"/>
                </a:spcBef>
                <a:spcAft>
                  <a:spcPts val="600"/>
                </a:spcAft>
                <a:buNone/>
              </a:pPr>
              <a:t>12</a:t>
            </a:fld>
            <a:endParaRPr lang="en"/>
          </a:p>
        </p:txBody>
      </p:sp>
      <p:pic>
        <p:nvPicPr>
          <p:cNvPr id="5" name="Picture 4" descr="Diagram, schematic&#10;&#10;Description automatically generated">
            <a:extLst>
              <a:ext uri="{FF2B5EF4-FFF2-40B4-BE49-F238E27FC236}">
                <a16:creationId xmlns:a16="http://schemas.microsoft.com/office/drawing/2014/main" id="{6707B988-3AEF-4DB8-AF7B-799C1D3A84C1}"/>
              </a:ext>
            </a:extLst>
          </p:cNvPr>
          <p:cNvPicPr>
            <a:picLocks noChangeAspect="1"/>
          </p:cNvPicPr>
          <p:nvPr/>
        </p:nvPicPr>
        <p:blipFill rotWithShape="1">
          <a:blip r:embed="rId5"/>
          <a:srcRect l="929" t="8294" r="727"/>
          <a:stretch/>
        </p:blipFill>
        <p:spPr>
          <a:xfrm>
            <a:off x="2549127" y="302428"/>
            <a:ext cx="5955127" cy="4699340"/>
          </a:xfrm>
          <a:prstGeom prst="rect">
            <a:avLst/>
          </a:prstGeom>
        </p:spPr>
      </p:pic>
      <p:graphicFrame>
        <p:nvGraphicFramePr>
          <p:cNvPr id="7" name="Table 5">
            <a:extLst>
              <a:ext uri="{FF2B5EF4-FFF2-40B4-BE49-F238E27FC236}">
                <a16:creationId xmlns:a16="http://schemas.microsoft.com/office/drawing/2014/main" id="{A8722DFF-D073-4540-9BC3-C4C0F78D7E45}"/>
              </a:ext>
            </a:extLst>
          </p:cNvPr>
          <p:cNvGraphicFramePr>
            <a:graphicFrameLocks noGrp="1"/>
          </p:cNvGraphicFramePr>
          <p:nvPr>
            <p:extLst>
              <p:ext uri="{D42A27DB-BD31-4B8C-83A1-F6EECF244321}">
                <p14:modId xmlns:p14="http://schemas.microsoft.com/office/powerpoint/2010/main" val="1196428885"/>
              </p:ext>
            </p:extLst>
          </p:nvPr>
        </p:nvGraphicFramePr>
        <p:xfrm>
          <a:off x="2566488" y="120911"/>
          <a:ext cx="5919287" cy="182880"/>
        </p:xfrm>
        <a:graphic>
          <a:graphicData uri="http://schemas.openxmlformats.org/drawingml/2006/table">
            <a:tbl>
              <a:tblPr firstRow="1" bandRow="1">
                <a:tableStyleId>{3935BF02-9182-4BF8-99ED-C332B7AE40CB}</a:tableStyleId>
              </a:tblPr>
              <a:tblGrid>
                <a:gridCol w="788684">
                  <a:extLst>
                    <a:ext uri="{9D8B030D-6E8A-4147-A177-3AD203B41FA5}">
                      <a16:colId xmlns:a16="http://schemas.microsoft.com/office/drawing/2014/main" val="740353636"/>
                    </a:ext>
                  </a:extLst>
                </a:gridCol>
                <a:gridCol w="1227502">
                  <a:extLst>
                    <a:ext uri="{9D8B030D-6E8A-4147-A177-3AD203B41FA5}">
                      <a16:colId xmlns:a16="http://schemas.microsoft.com/office/drawing/2014/main" val="1184087905"/>
                    </a:ext>
                  </a:extLst>
                </a:gridCol>
                <a:gridCol w="1440981">
                  <a:extLst>
                    <a:ext uri="{9D8B030D-6E8A-4147-A177-3AD203B41FA5}">
                      <a16:colId xmlns:a16="http://schemas.microsoft.com/office/drawing/2014/main" val="705048985"/>
                    </a:ext>
                  </a:extLst>
                </a:gridCol>
                <a:gridCol w="1092298">
                  <a:extLst>
                    <a:ext uri="{9D8B030D-6E8A-4147-A177-3AD203B41FA5}">
                      <a16:colId xmlns:a16="http://schemas.microsoft.com/office/drawing/2014/main" val="1376556261"/>
                    </a:ext>
                  </a:extLst>
                </a:gridCol>
                <a:gridCol w="533697">
                  <a:extLst>
                    <a:ext uri="{9D8B030D-6E8A-4147-A177-3AD203B41FA5}">
                      <a16:colId xmlns:a16="http://schemas.microsoft.com/office/drawing/2014/main" val="1761338387"/>
                    </a:ext>
                  </a:extLst>
                </a:gridCol>
                <a:gridCol w="836125">
                  <a:extLst>
                    <a:ext uri="{9D8B030D-6E8A-4147-A177-3AD203B41FA5}">
                      <a16:colId xmlns:a16="http://schemas.microsoft.com/office/drawing/2014/main" val="352651529"/>
                    </a:ext>
                  </a:extLst>
                </a:gridCol>
              </a:tblGrid>
              <a:tr h="146233">
                <a:tc>
                  <a:txBody>
                    <a:bodyPr/>
                    <a:lstStyle/>
                    <a:p>
                      <a:pPr algn="ctr"/>
                      <a:r>
                        <a:rPr lang="en-US" sz="600" dirty="0">
                          <a:solidFill>
                            <a:srgbClr val="0076B7"/>
                          </a:solidFill>
                        </a:rPr>
                        <a:t>Business Owner</a:t>
                      </a:r>
                      <a:endParaRPr lang="en-US" sz="500" dirty="0">
                        <a:solidFill>
                          <a:srgbClr val="0076B7"/>
                        </a:solidFill>
                      </a:endParaRPr>
                    </a:p>
                  </a:txBody>
                  <a:tcPr/>
                </a:tc>
                <a:tc>
                  <a:txBody>
                    <a:bodyPr/>
                    <a:lstStyle/>
                    <a:p>
                      <a:pPr algn="ctr"/>
                      <a:r>
                        <a:rPr lang="en-US" sz="500" dirty="0">
                          <a:solidFill>
                            <a:srgbClr val="0076B7"/>
                          </a:solidFill>
                        </a:rPr>
                        <a:t>Customer</a:t>
                      </a:r>
                    </a:p>
                  </a:txBody>
                  <a:tcPr/>
                </a:tc>
                <a:tc>
                  <a:txBody>
                    <a:bodyPr/>
                    <a:lstStyle/>
                    <a:p>
                      <a:pPr algn="ctr"/>
                      <a:r>
                        <a:rPr lang="en-US" sz="500" dirty="0" err="1">
                          <a:solidFill>
                            <a:srgbClr val="0076B7"/>
                          </a:solidFill>
                        </a:rPr>
                        <a:t>Returns_Business_Operations_Team</a:t>
                      </a:r>
                      <a:endParaRPr lang="en-US" sz="500" dirty="0">
                        <a:solidFill>
                          <a:srgbClr val="0076B7"/>
                        </a:solidFill>
                      </a:endParaRPr>
                    </a:p>
                  </a:txBody>
                  <a:tcPr/>
                </a:tc>
                <a:tc>
                  <a:txBody>
                    <a:bodyPr/>
                    <a:lstStyle/>
                    <a:p>
                      <a:pPr algn="ctr"/>
                      <a:r>
                        <a:rPr lang="en-US" sz="500" dirty="0">
                          <a:solidFill>
                            <a:srgbClr val="0076B7"/>
                          </a:solidFill>
                        </a:rPr>
                        <a:t>Seller</a:t>
                      </a:r>
                    </a:p>
                  </a:txBody>
                  <a:tcPr/>
                </a:tc>
                <a:tc>
                  <a:txBody>
                    <a:bodyPr/>
                    <a:lstStyle/>
                    <a:p>
                      <a:pPr algn="ctr"/>
                      <a:r>
                        <a:rPr lang="en-US" sz="500" dirty="0">
                          <a:solidFill>
                            <a:srgbClr val="0076B7"/>
                          </a:solidFill>
                        </a:rPr>
                        <a:t>Logistics</a:t>
                      </a:r>
                    </a:p>
                  </a:txBody>
                  <a:tcPr/>
                </a:tc>
                <a:tc>
                  <a:txBody>
                    <a:bodyPr/>
                    <a:lstStyle/>
                    <a:p>
                      <a:pPr algn="ctr"/>
                      <a:r>
                        <a:rPr lang="en-US" sz="500" dirty="0">
                          <a:solidFill>
                            <a:srgbClr val="0076B7"/>
                          </a:solidFill>
                        </a:rPr>
                        <a:t>Store/Warehouse</a:t>
                      </a:r>
                    </a:p>
                  </a:txBody>
                  <a:tcPr/>
                </a:tc>
                <a:extLst>
                  <a:ext uri="{0D108BD9-81ED-4DB2-BD59-A6C34878D82A}">
                    <a16:rowId xmlns:a16="http://schemas.microsoft.com/office/drawing/2014/main" val="641097422"/>
                  </a:ext>
                </a:extLst>
              </a:tr>
            </a:tbl>
          </a:graphicData>
        </a:graphic>
      </p:graphicFrame>
      <p:pic>
        <p:nvPicPr>
          <p:cNvPr id="3" name="slide 12 new">
            <a:hlinkClick r:id="" action="ppaction://media"/>
            <a:extLst>
              <a:ext uri="{FF2B5EF4-FFF2-40B4-BE49-F238E27FC236}">
                <a16:creationId xmlns:a16="http://schemas.microsoft.com/office/drawing/2014/main" id="{FF0421F3-3BD1-48E8-8028-CA7D5C8D37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831104" y="66570"/>
            <a:ext cx="203200" cy="203200"/>
          </a:xfrm>
          <a:prstGeom prst="rect">
            <a:avLst/>
          </a:prstGeom>
        </p:spPr>
      </p:pic>
    </p:spTree>
    <p:extLst>
      <p:ext uri="{BB962C8B-B14F-4D97-AF65-F5344CB8AC3E}">
        <p14:creationId xmlns:p14="http://schemas.microsoft.com/office/powerpoint/2010/main" val="2231015352"/>
      </p:ext>
    </p:extLst>
  </p:cSld>
  <p:clrMapOvr>
    <a:masterClrMapping/>
  </p:clrMapOvr>
  <p:transition advTm="2188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7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D3874CF-19C3-4535-AD5A-8EE979CADC57}"/>
              </a:ext>
            </a:extLst>
          </p:cNvPr>
          <p:cNvSpPr>
            <a:spLocks noGrp="1"/>
          </p:cNvSpPr>
          <p:nvPr>
            <p:ph type="title"/>
          </p:nvPr>
        </p:nvSpPr>
        <p:spPr>
          <a:xfrm>
            <a:off x="661100" y="664300"/>
            <a:ext cx="7843200" cy="653700"/>
          </a:xfrm>
        </p:spPr>
        <p:txBody>
          <a:bodyPr/>
          <a:lstStyle/>
          <a:p>
            <a:r>
              <a:rPr lang="en-US" dirty="0"/>
              <a:t>WORKFLOW</a:t>
            </a:r>
          </a:p>
        </p:txBody>
      </p:sp>
      <p:sp>
        <p:nvSpPr>
          <p:cNvPr id="4" name="Slide Number Placeholder 3">
            <a:extLst>
              <a:ext uri="{FF2B5EF4-FFF2-40B4-BE49-F238E27FC236}">
                <a16:creationId xmlns:a16="http://schemas.microsoft.com/office/drawing/2014/main" id="{5E64373E-67B1-45D5-9292-4CF56C959735}"/>
              </a:ext>
            </a:extLst>
          </p:cNvPr>
          <p:cNvSpPr>
            <a:spLocks noGrp="1"/>
          </p:cNvSpPr>
          <p:nvPr>
            <p:ph type="sldNum" idx="12"/>
          </p:nvPr>
        </p:nvSpPr>
        <p:spPr>
          <a:xfrm>
            <a:off x="8504254" y="4489800"/>
            <a:ext cx="653700" cy="653700"/>
          </a:xfrm>
        </p:spPr>
        <p:txBody>
          <a:bodyPr wrap="square" anchor="ctr">
            <a:normAutofit/>
          </a:bodyPr>
          <a:lstStyle/>
          <a:p>
            <a:pPr marL="0" lvl="0" indent="0" rtl="0">
              <a:spcBef>
                <a:spcPts val="0"/>
              </a:spcBef>
              <a:spcAft>
                <a:spcPts val="600"/>
              </a:spcAft>
              <a:buNone/>
            </a:pPr>
            <a:fld id="{00000000-1234-1234-1234-123412341234}" type="slidenum">
              <a:rPr lang="en" smtClean="0"/>
              <a:pPr marL="0" lvl="0" indent="0" rtl="0">
                <a:spcBef>
                  <a:spcPts val="0"/>
                </a:spcBef>
                <a:spcAft>
                  <a:spcPts val="600"/>
                </a:spcAft>
                <a:buNone/>
              </a:pPr>
              <a:t>13</a:t>
            </a:fld>
            <a:endParaRPr lang="en"/>
          </a:p>
        </p:txBody>
      </p:sp>
      <p:pic>
        <p:nvPicPr>
          <p:cNvPr id="5" name="Picture 4" descr="A picture containing graphical user interface&#10;&#10;Description automatically generated">
            <a:extLst>
              <a:ext uri="{FF2B5EF4-FFF2-40B4-BE49-F238E27FC236}">
                <a16:creationId xmlns:a16="http://schemas.microsoft.com/office/drawing/2014/main" id="{47C9E735-BBBC-4E74-8740-C0DEC7599A98}"/>
              </a:ext>
            </a:extLst>
          </p:cNvPr>
          <p:cNvPicPr>
            <a:picLocks noChangeAspect="1"/>
          </p:cNvPicPr>
          <p:nvPr/>
        </p:nvPicPr>
        <p:blipFill>
          <a:blip r:embed="rId5"/>
          <a:stretch>
            <a:fillRect/>
          </a:stretch>
        </p:blipFill>
        <p:spPr>
          <a:xfrm>
            <a:off x="4036733" y="109728"/>
            <a:ext cx="4467535" cy="4846320"/>
          </a:xfrm>
          <a:prstGeom prst="rect">
            <a:avLst/>
          </a:prstGeom>
          <a:solidFill>
            <a:schemeClr val="lt1"/>
          </a:solidFill>
        </p:spPr>
      </p:pic>
      <p:sp>
        <p:nvSpPr>
          <p:cNvPr id="2" name="TextBox 1">
            <a:extLst>
              <a:ext uri="{FF2B5EF4-FFF2-40B4-BE49-F238E27FC236}">
                <a16:creationId xmlns:a16="http://schemas.microsoft.com/office/drawing/2014/main" id="{25B16F2E-069E-4A00-8967-B2D01227C8B2}"/>
              </a:ext>
            </a:extLst>
          </p:cNvPr>
          <p:cNvSpPr txBox="1"/>
          <p:nvPr/>
        </p:nvSpPr>
        <p:spPr>
          <a:xfrm>
            <a:off x="704088" y="1371600"/>
            <a:ext cx="2918012" cy="27853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Barlow" panose="020B0604020202020204" charset="0"/>
              </a:rPr>
              <a:t>The illustration show the complete workflow of the proposed solution.</a:t>
            </a:r>
          </a:p>
          <a:p>
            <a:pPr marL="285750" indent="-285750">
              <a:lnSpc>
                <a:spcPct val="150000"/>
              </a:lnSpc>
              <a:buFont typeface="Arial" panose="020B0604020202020204" pitchFamily="34" charset="0"/>
              <a:buChar char="•"/>
            </a:pPr>
            <a:r>
              <a:rPr lang="en-US" dirty="0">
                <a:latin typeface="Barlow" panose="020B0604020202020204" charset="0"/>
              </a:rPr>
              <a:t>The start point for the workflow is “Order Processed”</a:t>
            </a:r>
          </a:p>
          <a:p>
            <a:pPr marL="285750" indent="-285750">
              <a:lnSpc>
                <a:spcPct val="150000"/>
              </a:lnSpc>
              <a:buFont typeface="Arial" panose="020B0604020202020204" pitchFamily="34" charset="0"/>
              <a:buChar char="•"/>
            </a:pPr>
            <a:r>
              <a:rPr lang="en-US" dirty="0">
                <a:latin typeface="Barlow" panose="020B0604020202020204" charset="0"/>
              </a:rPr>
              <a:t>Proposed solution workflow has many terminal points.</a:t>
            </a:r>
          </a:p>
          <a:p>
            <a:endParaRPr lang="en-IN" dirty="0"/>
          </a:p>
          <a:p>
            <a:endParaRPr lang="en-IN" dirty="0"/>
          </a:p>
        </p:txBody>
      </p:sp>
      <p:pic>
        <p:nvPicPr>
          <p:cNvPr id="3" name="Recorded Sound">
            <a:hlinkClick r:id="" action="ppaction://media"/>
            <a:extLst>
              <a:ext uri="{FF2B5EF4-FFF2-40B4-BE49-F238E27FC236}">
                <a16:creationId xmlns:a16="http://schemas.microsoft.com/office/drawing/2014/main" id="{37A07D83-F1A2-4F23-8968-AA73B5D70B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91440"/>
            <a:ext cx="182880" cy="182880"/>
          </a:xfrm>
          <a:prstGeom prst="rect">
            <a:avLst/>
          </a:prstGeom>
        </p:spPr>
      </p:pic>
    </p:spTree>
    <p:extLst>
      <p:ext uri="{BB962C8B-B14F-4D97-AF65-F5344CB8AC3E}">
        <p14:creationId xmlns:p14="http://schemas.microsoft.com/office/powerpoint/2010/main" val="219911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4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D3874CF-19C3-4535-AD5A-8EE979CADC57}"/>
              </a:ext>
            </a:extLst>
          </p:cNvPr>
          <p:cNvSpPr>
            <a:spLocks noGrp="1"/>
          </p:cNvSpPr>
          <p:nvPr>
            <p:ph type="title"/>
          </p:nvPr>
        </p:nvSpPr>
        <p:spPr>
          <a:xfrm>
            <a:off x="661100" y="664300"/>
            <a:ext cx="7843200" cy="653700"/>
          </a:xfrm>
        </p:spPr>
        <p:txBody>
          <a:bodyPr/>
          <a:lstStyle/>
          <a:p>
            <a:r>
              <a:rPr lang="en-US" dirty="0"/>
              <a:t>BUYER SIDE FLOW</a:t>
            </a:r>
          </a:p>
        </p:txBody>
      </p:sp>
      <p:sp>
        <p:nvSpPr>
          <p:cNvPr id="4" name="Slide Number Placeholder 3">
            <a:extLst>
              <a:ext uri="{FF2B5EF4-FFF2-40B4-BE49-F238E27FC236}">
                <a16:creationId xmlns:a16="http://schemas.microsoft.com/office/drawing/2014/main" id="{5E64373E-67B1-45D5-9292-4CF56C959735}"/>
              </a:ext>
            </a:extLst>
          </p:cNvPr>
          <p:cNvSpPr>
            <a:spLocks noGrp="1"/>
          </p:cNvSpPr>
          <p:nvPr>
            <p:ph type="sldNum" idx="12"/>
          </p:nvPr>
        </p:nvSpPr>
        <p:spPr>
          <a:xfrm>
            <a:off x="8504254" y="4489800"/>
            <a:ext cx="653700" cy="653700"/>
          </a:xfrm>
        </p:spPr>
        <p:txBody>
          <a:bodyPr wrap="square" anchor="ctr">
            <a:normAutofit/>
          </a:bodyPr>
          <a:lstStyle/>
          <a:p>
            <a:pPr marL="0" lvl="0" indent="0" rtl="0">
              <a:spcBef>
                <a:spcPts val="0"/>
              </a:spcBef>
              <a:spcAft>
                <a:spcPts val="600"/>
              </a:spcAft>
              <a:buNone/>
            </a:pPr>
            <a:fld id="{00000000-1234-1234-1234-123412341234}" type="slidenum">
              <a:rPr lang="en" smtClean="0"/>
              <a:pPr marL="0" lvl="0" indent="0" rtl="0">
                <a:spcBef>
                  <a:spcPts val="0"/>
                </a:spcBef>
                <a:spcAft>
                  <a:spcPts val="600"/>
                </a:spcAft>
                <a:buNone/>
              </a:pPr>
              <a:t>14</a:t>
            </a:fld>
            <a:endParaRPr lang="en"/>
          </a:p>
        </p:txBody>
      </p:sp>
      <p:pic>
        <p:nvPicPr>
          <p:cNvPr id="7" name="Picture 6" descr="Graphical user interface&#10;&#10;Description automatically generated">
            <a:extLst>
              <a:ext uri="{FF2B5EF4-FFF2-40B4-BE49-F238E27FC236}">
                <a16:creationId xmlns:a16="http://schemas.microsoft.com/office/drawing/2014/main" id="{E3146F06-E892-406B-9C43-2BC4B2FB7065}"/>
              </a:ext>
            </a:extLst>
          </p:cNvPr>
          <p:cNvPicPr>
            <a:picLocks noChangeAspect="1"/>
          </p:cNvPicPr>
          <p:nvPr/>
        </p:nvPicPr>
        <p:blipFill>
          <a:blip r:embed="rId5"/>
          <a:stretch>
            <a:fillRect/>
          </a:stretch>
        </p:blipFill>
        <p:spPr>
          <a:xfrm>
            <a:off x="4045535" y="109728"/>
            <a:ext cx="4457108" cy="4846320"/>
          </a:xfrm>
          <a:prstGeom prst="rect">
            <a:avLst/>
          </a:prstGeom>
          <a:solidFill>
            <a:schemeClr val="lt1"/>
          </a:solidFill>
        </p:spPr>
      </p:pic>
      <p:sp>
        <p:nvSpPr>
          <p:cNvPr id="8" name="TextBox 7">
            <a:extLst>
              <a:ext uri="{FF2B5EF4-FFF2-40B4-BE49-F238E27FC236}">
                <a16:creationId xmlns:a16="http://schemas.microsoft.com/office/drawing/2014/main" id="{D396FFCF-F36E-4284-A10B-59ED1F78DE04}"/>
              </a:ext>
            </a:extLst>
          </p:cNvPr>
          <p:cNvSpPr txBox="1"/>
          <p:nvPr/>
        </p:nvSpPr>
        <p:spPr>
          <a:xfrm>
            <a:off x="704088" y="1371600"/>
            <a:ext cx="3197627" cy="25699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Barlow" panose="020B0604020202020204" charset="0"/>
              </a:rPr>
              <a:t>The illustration shows the buyer side flow.</a:t>
            </a:r>
          </a:p>
          <a:p>
            <a:pPr marL="285750" indent="-285750">
              <a:lnSpc>
                <a:spcPct val="150000"/>
              </a:lnSpc>
              <a:buFont typeface="Arial" panose="020B0604020202020204" pitchFamily="34" charset="0"/>
              <a:buChar char="•"/>
            </a:pPr>
            <a:r>
              <a:rPr lang="en-US" dirty="0">
                <a:latin typeface="Barlow" panose="020B0604020202020204" charset="0"/>
              </a:rPr>
              <a:t>A buyer can reject the whole order, accept the whole order, or accept it partially.</a:t>
            </a:r>
          </a:p>
          <a:p>
            <a:pPr marL="285750" indent="-285750">
              <a:lnSpc>
                <a:spcPct val="150000"/>
              </a:lnSpc>
              <a:buFont typeface="Arial" panose="020B0604020202020204" pitchFamily="34" charset="0"/>
              <a:buChar char="•"/>
            </a:pPr>
            <a:r>
              <a:rPr lang="en-US" dirty="0">
                <a:latin typeface="Barlow" panose="020B0604020202020204" charset="0"/>
              </a:rPr>
              <a:t>If buyer accepts the order and isn’t happy, he can raise a return.</a:t>
            </a:r>
          </a:p>
          <a:p>
            <a:endParaRPr lang="en-IN" dirty="0"/>
          </a:p>
        </p:txBody>
      </p:sp>
      <p:pic>
        <p:nvPicPr>
          <p:cNvPr id="2" name="Recorded Sound">
            <a:hlinkClick r:id="" action="ppaction://media"/>
            <a:extLst>
              <a:ext uri="{FF2B5EF4-FFF2-40B4-BE49-F238E27FC236}">
                <a16:creationId xmlns:a16="http://schemas.microsoft.com/office/drawing/2014/main" id="{5EF14908-8B95-482A-A0FB-747E0175DA1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91440"/>
            <a:ext cx="182880" cy="182880"/>
          </a:xfrm>
          <a:prstGeom prst="rect">
            <a:avLst/>
          </a:prstGeom>
        </p:spPr>
      </p:pic>
    </p:spTree>
    <p:extLst>
      <p:ext uri="{BB962C8B-B14F-4D97-AF65-F5344CB8AC3E}">
        <p14:creationId xmlns:p14="http://schemas.microsoft.com/office/powerpoint/2010/main" val="49071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7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D3874CF-19C3-4535-AD5A-8EE979CADC57}"/>
              </a:ext>
            </a:extLst>
          </p:cNvPr>
          <p:cNvSpPr>
            <a:spLocks noGrp="1"/>
          </p:cNvSpPr>
          <p:nvPr>
            <p:ph type="title"/>
          </p:nvPr>
        </p:nvSpPr>
        <p:spPr>
          <a:xfrm>
            <a:off x="661100" y="664300"/>
            <a:ext cx="7843200" cy="653700"/>
          </a:xfrm>
        </p:spPr>
        <p:txBody>
          <a:bodyPr/>
          <a:lstStyle/>
          <a:p>
            <a:r>
              <a:rPr lang="en-US" dirty="0"/>
              <a:t>OPERATIONS FLOW</a:t>
            </a:r>
          </a:p>
        </p:txBody>
      </p:sp>
      <p:sp>
        <p:nvSpPr>
          <p:cNvPr id="4" name="Slide Number Placeholder 3">
            <a:extLst>
              <a:ext uri="{FF2B5EF4-FFF2-40B4-BE49-F238E27FC236}">
                <a16:creationId xmlns:a16="http://schemas.microsoft.com/office/drawing/2014/main" id="{5E64373E-67B1-45D5-9292-4CF56C959735}"/>
              </a:ext>
            </a:extLst>
          </p:cNvPr>
          <p:cNvSpPr>
            <a:spLocks noGrp="1"/>
          </p:cNvSpPr>
          <p:nvPr>
            <p:ph type="sldNum" idx="12"/>
          </p:nvPr>
        </p:nvSpPr>
        <p:spPr>
          <a:xfrm>
            <a:off x="8504254" y="4489800"/>
            <a:ext cx="653700" cy="653700"/>
          </a:xfrm>
        </p:spPr>
        <p:txBody>
          <a:bodyPr wrap="square" anchor="ctr">
            <a:normAutofit/>
          </a:bodyPr>
          <a:lstStyle/>
          <a:p>
            <a:pPr marL="0" lvl="0" indent="0" rtl="0">
              <a:spcBef>
                <a:spcPts val="0"/>
              </a:spcBef>
              <a:spcAft>
                <a:spcPts val="600"/>
              </a:spcAft>
              <a:buNone/>
            </a:pPr>
            <a:fld id="{00000000-1234-1234-1234-123412341234}" type="slidenum">
              <a:rPr lang="en" smtClean="0"/>
              <a:pPr marL="0" lvl="0" indent="0" rtl="0">
                <a:spcBef>
                  <a:spcPts val="0"/>
                </a:spcBef>
                <a:spcAft>
                  <a:spcPts val="600"/>
                </a:spcAft>
                <a:buNone/>
              </a:pPr>
              <a:t>15</a:t>
            </a:fld>
            <a:endParaRPr lang="en"/>
          </a:p>
        </p:txBody>
      </p:sp>
      <p:pic>
        <p:nvPicPr>
          <p:cNvPr id="5" name="Picture 4" descr="A picture containing timeline&#10;&#10;Description automatically generated">
            <a:extLst>
              <a:ext uri="{FF2B5EF4-FFF2-40B4-BE49-F238E27FC236}">
                <a16:creationId xmlns:a16="http://schemas.microsoft.com/office/drawing/2014/main" id="{A6DFC9FA-C936-4000-9320-3D33872AF66F}"/>
              </a:ext>
            </a:extLst>
          </p:cNvPr>
          <p:cNvPicPr>
            <a:picLocks noChangeAspect="1"/>
          </p:cNvPicPr>
          <p:nvPr/>
        </p:nvPicPr>
        <p:blipFill rotWithShape="1">
          <a:blip r:embed="rId5"/>
          <a:srcRect t="2258"/>
          <a:stretch/>
        </p:blipFill>
        <p:spPr>
          <a:xfrm>
            <a:off x="4155615" y="109728"/>
            <a:ext cx="4346362" cy="4846320"/>
          </a:xfrm>
          <a:prstGeom prst="rect">
            <a:avLst/>
          </a:prstGeom>
          <a:solidFill>
            <a:schemeClr val="lt1"/>
          </a:solidFill>
        </p:spPr>
      </p:pic>
      <p:sp>
        <p:nvSpPr>
          <p:cNvPr id="7" name="TextBox 6">
            <a:extLst>
              <a:ext uri="{FF2B5EF4-FFF2-40B4-BE49-F238E27FC236}">
                <a16:creationId xmlns:a16="http://schemas.microsoft.com/office/drawing/2014/main" id="{80B8FE0C-EFF9-4C40-BE7A-4723017488A8}"/>
              </a:ext>
            </a:extLst>
          </p:cNvPr>
          <p:cNvSpPr txBox="1"/>
          <p:nvPr/>
        </p:nvSpPr>
        <p:spPr>
          <a:xfrm>
            <a:off x="704088" y="1371600"/>
            <a:ext cx="3455979" cy="28931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Barlow" panose="020B0604020202020204" charset="0"/>
              </a:rPr>
              <a:t>The illustration shows the operations flow. It is initiated if the buyer raises a return.</a:t>
            </a:r>
          </a:p>
          <a:p>
            <a:pPr marL="285750" indent="-285750">
              <a:lnSpc>
                <a:spcPct val="150000"/>
              </a:lnSpc>
              <a:buFont typeface="Arial" panose="020B0604020202020204" pitchFamily="34" charset="0"/>
              <a:buChar char="•"/>
            </a:pPr>
            <a:r>
              <a:rPr lang="en-US" dirty="0">
                <a:latin typeface="Barlow" panose="020B0604020202020204" charset="0"/>
              </a:rPr>
              <a:t>Return request is handled by an agent who can approve or reject the return.</a:t>
            </a:r>
          </a:p>
          <a:p>
            <a:pPr marL="285750" indent="-285750">
              <a:lnSpc>
                <a:spcPct val="150000"/>
              </a:lnSpc>
              <a:buFont typeface="Arial" panose="020B0604020202020204" pitchFamily="34" charset="0"/>
              <a:buChar char="•"/>
            </a:pPr>
            <a:r>
              <a:rPr lang="en-US" dirty="0">
                <a:latin typeface="Barlow" panose="020B0604020202020204" charset="0"/>
              </a:rPr>
              <a:t>Upon approving a return, a buyer has to select the type of return, and operations proceed from there.</a:t>
            </a:r>
          </a:p>
          <a:p>
            <a:endParaRPr lang="en-IN" dirty="0"/>
          </a:p>
        </p:txBody>
      </p:sp>
      <p:pic>
        <p:nvPicPr>
          <p:cNvPr id="2" name="Recorded Sound">
            <a:hlinkClick r:id="" action="ppaction://media"/>
            <a:extLst>
              <a:ext uri="{FF2B5EF4-FFF2-40B4-BE49-F238E27FC236}">
                <a16:creationId xmlns:a16="http://schemas.microsoft.com/office/drawing/2014/main" id="{10A82562-0A0C-4512-9CB8-62BAED19471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91440"/>
            <a:ext cx="182880" cy="182880"/>
          </a:xfrm>
          <a:prstGeom prst="rect">
            <a:avLst/>
          </a:prstGeom>
        </p:spPr>
      </p:pic>
    </p:spTree>
    <p:extLst>
      <p:ext uri="{BB962C8B-B14F-4D97-AF65-F5344CB8AC3E}">
        <p14:creationId xmlns:p14="http://schemas.microsoft.com/office/powerpoint/2010/main" val="47950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8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D3874CF-19C3-4535-AD5A-8EE979CADC57}"/>
              </a:ext>
            </a:extLst>
          </p:cNvPr>
          <p:cNvSpPr>
            <a:spLocks noGrp="1"/>
          </p:cNvSpPr>
          <p:nvPr>
            <p:ph type="title"/>
          </p:nvPr>
        </p:nvSpPr>
        <p:spPr>
          <a:xfrm>
            <a:off x="661100" y="664300"/>
            <a:ext cx="7843200" cy="653700"/>
          </a:xfrm>
        </p:spPr>
        <p:txBody>
          <a:bodyPr/>
          <a:lstStyle/>
          <a:p>
            <a:r>
              <a:rPr lang="en-US" dirty="0"/>
              <a:t>SELLER SIDE FLOW</a:t>
            </a:r>
          </a:p>
        </p:txBody>
      </p:sp>
      <p:sp>
        <p:nvSpPr>
          <p:cNvPr id="4" name="Slide Number Placeholder 3">
            <a:extLst>
              <a:ext uri="{FF2B5EF4-FFF2-40B4-BE49-F238E27FC236}">
                <a16:creationId xmlns:a16="http://schemas.microsoft.com/office/drawing/2014/main" id="{5E64373E-67B1-45D5-9292-4CF56C959735}"/>
              </a:ext>
            </a:extLst>
          </p:cNvPr>
          <p:cNvSpPr>
            <a:spLocks noGrp="1"/>
          </p:cNvSpPr>
          <p:nvPr>
            <p:ph type="sldNum" idx="12"/>
          </p:nvPr>
        </p:nvSpPr>
        <p:spPr>
          <a:xfrm>
            <a:off x="8504254" y="4489800"/>
            <a:ext cx="653700" cy="653700"/>
          </a:xfrm>
        </p:spPr>
        <p:txBody>
          <a:bodyPr wrap="square" anchor="ctr">
            <a:normAutofit/>
          </a:bodyPr>
          <a:lstStyle/>
          <a:p>
            <a:pPr marL="0" lvl="0" indent="0" rtl="0">
              <a:spcBef>
                <a:spcPts val="0"/>
              </a:spcBef>
              <a:spcAft>
                <a:spcPts val="600"/>
              </a:spcAft>
              <a:buNone/>
            </a:pPr>
            <a:fld id="{00000000-1234-1234-1234-123412341234}" type="slidenum">
              <a:rPr lang="en" smtClean="0"/>
              <a:pPr marL="0" lvl="0" indent="0" rtl="0">
                <a:spcBef>
                  <a:spcPts val="0"/>
                </a:spcBef>
                <a:spcAft>
                  <a:spcPts val="600"/>
                </a:spcAft>
                <a:buNone/>
              </a:pPr>
              <a:t>16</a:t>
            </a:fld>
            <a:endParaRPr lang="en"/>
          </a:p>
        </p:txBody>
      </p:sp>
      <p:pic>
        <p:nvPicPr>
          <p:cNvPr id="5" name="Picture 4" descr="A screenshot of a video game&#10;&#10;Description automatically generated with medium confidence">
            <a:extLst>
              <a:ext uri="{FF2B5EF4-FFF2-40B4-BE49-F238E27FC236}">
                <a16:creationId xmlns:a16="http://schemas.microsoft.com/office/drawing/2014/main" id="{4DC9E212-0088-4335-A703-8466A6D3A24F}"/>
              </a:ext>
            </a:extLst>
          </p:cNvPr>
          <p:cNvPicPr>
            <a:picLocks noChangeAspect="1"/>
          </p:cNvPicPr>
          <p:nvPr/>
        </p:nvPicPr>
        <p:blipFill>
          <a:blip r:embed="rId5"/>
          <a:stretch>
            <a:fillRect/>
          </a:stretch>
        </p:blipFill>
        <p:spPr>
          <a:xfrm>
            <a:off x="4056991" y="102870"/>
            <a:ext cx="4446989" cy="4937760"/>
          </a:xfrm>
          <a:prstGeom prst="rect">
            <a:avLst/>
          </a:prstGeom>
          <a:solidFill>
            <a:schemeClr val="lt1"/>
          </a:solidFill>
        </p:spPr>
      </p:pic>
      <p:sp>
        <p:nvSpPr>
          <p:cNvPr id="6" name="TextBox 5">
            <a:extLst>
              <a:ext uri="{FF2B5EF4-FFF2-40B4-BE49-F238E27FC236}">
                <a16:creationId xmlns:a16="http://schemas.microsoft.com/office/drawing/2014/main" id="{03936AE3-3212-4764-89DA-01DD80FC9E0C}"/>
              </a:ext>
            </a:extLst>
          </p:cNvPr>
          <p:cNvSpPr txBox="1"/>
          <p:nvPr/>
        </p:nvSpPr>
        <p:spPr>
          <a:xfrm>
            <a:off x="704088" y="1371600"/>
            <a:ext cx="3129737" cy="28931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Barlow" panose="020B0604020202020204" charset="0"/>
              </a:rPr>
              <a:t>The illustration shows the seller side flow. If the return type is pickup exchange, the return is delivered back to the seller.</a:t>
            </a:r>
          </a:p>
          <a:p>
            <a:pPr marL="285750" indent="-285750">
              <a:lnSpc>
                <a:spcPct val="150000"/>
              </a:lnSpc>
              <a:buFont typeface="Arial" panose="020B0604020202020204" pitchFamily="34" charset="0"/>
              <a:buChar char="•"/>
            </a:pPr>
            <a:r>
              <a:rPr lang="en-US" dirty="0">
                <a:latin typeface="Barlow" panose="020B0604020202020204" charset="0"/>
              </a:rPr>
              <a:t>A return can get lost or damaged during its shipment.</a:t>
            </a:r>
          </a:p>
          <a:p>
            <a:pPr marL="285750" indent="-285750">
              <a:lnSpc>
                <a:spcPct val="150000"/>
              </a:lnSpc>
              <a:buFont typeface="Arial" panose="020B0604020202020204" pitchFamily="34" charset="0"/>
              <a:buChar char="•"/>
            </a:pPr>
            <a:r>
              <a:rPr lang="en-US" dirty="0">
                <a:latin typeface="Barlow" panose="020B0604020202020204" charset="0"/>
              </a:rPr>
              <a:t>A seller can raise a dispute if he disagrees with the resolution.</a:t>
            </a:r>
          </a:p>
          <a:p>
            <a:endParaRPr lang="en-IN" dirty="0"/>
          </a:p>
        </p:txBody>
      </p:sp>
      <p:pic>
        <p:nvPicPr>
          <p:cNvPr id="2" name="Recorded Sound">
            <a:hlinkClick r:id="" action="ppaction://media"/>
            <a:extLst>
              <a:ext uri="{FF2B5EF4-FFF2-40B4-BE49-F238E27FC236}">
                <a16:creationId xmlns:a16="http://schemas.microsoft.com/office/drawing/2014/main" id="{5C6B340E-6AE9-46BF-A260-F7D26322FB6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91440"/>
            <a:ext cx="182880" cy="182880"/>
          </a:xfrm>
          <a:prstGeom prst="rect">
            <a:avLst/>
          </a:prstGeom>
        </p:spPr>
      </p:pic>
    </p:spTree>
    <p:extLst>
      <p:ext uri="{BB962C8B-B14F-4D97-AF65-F5344CB8AC3E}">
        <p14:creationId xmlns:p14="http://schemas.microsoft.com/office/powerpoint/2010/main" val="277219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9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D3874CF-19C3-4535-AD5A-8EE979CADC57}"/>
              </a:ext>
            </a:extLst>
          </p:cNvPr>
          <p:cNvSpPr>
            <a:spLocks noGrp="1"/>
          </p:cNvSpPr>
          <p:nvPr>
            <p:ph type="title"/>
          </p:nvPr>
        </p:nvSpPr>
        <p:spPr>
          <a:xfrm>
            <a:off x="661100" y="664300"/>
            <a:ext cx="7843200" cy="653700"/>
          </a:xfrm>
        </p:spPr>
        <p:txBody>
          <a:bodyPr/>
          <a:lstStyle/>
          <a:p>
            <a:r>
              <a:rPr lang="en-US" dirty="0"/>
              <a:t>TABLES</a:t>
            </a:r>
          </a:p>
        </p:txBody>
      </p:sp>
      <p:sp>
        <p:nvSpPr>
          <p:cNvPr id="4" name="Slide Number Placeholder 3">
            <a:extLst>
              <a:ext uri="{FF2B5EF4-FFF2-40B4-BE49-F238E27FC236}">
                <a16:creationId xmlns:a16="http://schemas.microsoft.com/office/drawing/2014/main" id="{5E64373E-67B1-45D5-9292-4CF56C959735}"/>
              </a:ext>
            </a:extLst>
          </p:cNvPr>
          <p:cNvSpPr>
            <a:spLocks noGrp="1"/>
          </p:cNvSpPr>
          <p:nvPr>
            <p:ph type="sldNum" idx="12"/>
          </p:nvPr>
        </p:nvSpPr>
        <p:spPr>
          <a:xfrm>
            <a:off x="8504254" y="4489800"/>
            <a:ext cx="653700" cy="653700"/>
          </a:xfrm>
        </p:spPr>
        <p:txBody>
          <a:bodyPr wrap="square" anchor="ctr">
            <a:normAutofit/>
          </a:bodyPr>
          <a:lstStyle/>
          <a:p>
            <a:pPr marL="0" lvl="0" indent="0" rtl="0">
              <a:spcBef>
                <a:spcPts val="0"/>
              </a:spcBef>
              <a:spcAft>
                <a:spcPts val="600"/>
              </a:spcAft>
              <a:buNone/>
            </a:pPr>
            <a:fld id="{00000000-1234-1234-1234-123412341234}" type="slidenum">
              <a:rPr lang="en" smtClean="0"/>
              <a:pPr marL="0" lvl="0" indent="0" rtl="0">
                <a:spcBef>
                  <a:spcPts val="0"/>
                </a:spcBef>
                <a:spcAft>
                  <a:spcPts val="600"/>
                </a:spcAft>
                <a:buNone/>
              </a:pPr>
              <a:t>17</a:t>
            </a:fld>
            <a:endParaRPr lang="en"/>
          </a:p>
        </p:txBody>
      </p:sp>
      <p:grpSp>
        <p:nvGrpSpPr>
          <p:cNvPr id="52" name="Group 51">
            <a:extLst>
              <a:ext uri="{FF2B5EF4-FFF2-40B4-BE49-F238E27FC236}">
                <a16:creationId xmlns:a16="http://schemas.microsoft.com/office/drawing/2014/main" id="{03C24BF0-5FFB-4588-A2F5-0258C6752E93}"/>
              </a:ext>
            </a:extLst>
          </p:cNvPr>
          <p:cNvGrpSpPr/>
          <p:nvPr/>
        </p:nvGrpSpPr>
        <p:grpSpPr>
          <a:xfrm>
            <a:off x="851098" y="1394012"/>
            <a:ext cx="2169160" cy="228241"/>
            <a:chOff x="0" y="1892"/>
            <a:chExt cx="2169160" cy="228241"/>
          </a:xfrm>
        </p:grpSpPr>
        <p:sp>
          <p:nvSpPr>
            <p:cNvPr id="95" name="Rectangle: Rounded Corners 94">
              <a:extLst>
                <a:ext uri="{FF2B5EF4-FFF2-40B4-BE49-F238E27FC236}">
                  <a16:creationId xmlns:a16="http://schemas.microsoft.com/office/drawing/2014/main" id="{1F58C444-841B-4AA0-AC06-4AC13F18AEEC}"/>
                </a:ext>
              </a:extLst>
            </p:cNvPr>
            <p:cNvSpPr/>
            <p:nvPr/>
          </p:nvSpPr>
          <p:spPr>
            <a:xfrm>
              <a:off x="0" y="1892"/>
              <a:ext cx="2169160" cy="228241"/>
            </a:xfrm>
            <a:prstGeom prst="roundRect">
              <a:avLst/>
            </a:prstGeom>
            <a:ln w="6350">
              <a:solidFill>
                <a:srgbClr val="318DC8"/>
              </a:solidFill>
            </a:ln>
          </p:spPr>
          <p:style>
            <a:lnRef idx="2">
              <a:schemeClr val="accent4">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6" name="Rectangle: Rounded Corners 4">
              <a:extLst>
                <a:ext uri="{FF2B5EF4-FFF2-40B4-BE49-F238E27FC236}">
                  <a16:creationId xmlns:a16="http://schemas.microsoft.com/office/drawing/2014/main" id="{815F6B09-6F86-4BFB-A31E-08683BDA782D}"/>
                </a:ext>
              </a:extLst>
            </p:cNvPr>
            <p:cNvSpPr txBox="1"/>
            <p:nvPr/>
          </p:nvSpPr>
          <p:spPr>
            <a:xfrm>
              <a:off x="11142" y="13034"/>
              <a:ext cx="2146876" cy="205957"/>
            </a:xfrm>
            <a:prstGeom prst="rect">
              <a:avLst/>
            </a:prstGeom>
            <a:ln w="6350">
              <a:solidFill>
                <a:srgbClr val="318DC8"/>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marL="0" lvl="0" indent="0" algn="just" defTabSz="488950">
                <a:lnSpc>
                  <a:spcPct val="90000"/>
                </a:lnSpc>
                <a:spcBef>
                  <a:spcPct val="0"/>
                </a:spcBef>
                <a:spcAft>
                  <a:spcPct val="35000"/>
                </a:spcAft>
                <a:buNone/>
              </a:pPr>
              <a:r>
                <a:rPr lang="en-US" sz="1100" kern="1200" dirty="0"/>
                <a:t>Customer13</a:t>
              </a:r>
            </a:p>
          </p:txBody>
        </p:sp>
      </p:grpSp>
      <p:grpSp>
        <p:nvGrpSpPr>
          <p:cNvPr id="53" name="Group 52">
            <a:extLst>
              <a:ext uri="{FF2B5EF4-FFF2-40B4-BE49-F238E27FC236}">
                <a16:creationId xmlns:a16="http://schemas.microsoft.com/office/drawing/2014/main" id="{D1870EB8-D534-48C7-B90A-62810552288E}"/>
              </a:ext>
            </a:extLst>
          </p:cNvPr>
          <p:cNvGrpSpPr/>
          <p:nvPr/>
        </p:nvGrpSpPr>
        <p:grpSpPr>
          <a:xfrm>
            <a:off x="851098" y="1635022"/>
            <a:ext cx="2169160" cy="228241"/>
            <a:chOff x="0" y="242902"/>
            <a:chExt cx="2169160" cy="228241"/>
          </a:xfrm>
        </p:grpSpPr>
        <p:sp>
          <p:nvSpPr>
            <p:cNvPr id="93" name="Rectangle: Rounded Corners 92">
              <a:extLst>
                <a:ext uri="{FF2B5EF4-FFF2-40B4-BE49-F238E27FC236}">
                  <a16:creationId xmlns:a16="http://schemas.microsoft.com/office/drawing/2014/main" id="{4FAB07F0-4FA7-48CF-A8CE-5CC4CBF1C275}"/>
                </a:ext>
              </a:extLst>
            </p:cNvPr>
            <p:cNvSpPr/>
            <p:nvPr/>
          </p:nvSpPr>
          <p:spPr>
            <a:xfrm>
              <a:off x="0" y="242902"/>
              <a:ext cx="2169160" cy="228241"/>
            </a:xfrm>
            <a:prstGeom prst="roundRect">
              <a:avLst/>
            </a:prstGeom>
            <a:ln w="6350">
              <a:solidFill>
                <a:srgbClr val="318DC8"/>
              </a:solidFill>
            </a:ln>
          </p:spPr>
          <p:style>
            <a:lnRef idx="2">
              <a:schemeClr val="accent4">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4" name="Rectangle: Rounded Corners 6">
              <a:extLst>
                <a:ext uri="{FF2B5EF4-FFF2-40B4-BE49-F238E27FC236}">
                  <a16:creationId xmlns:a16="http://schemas.microsoft.com/office/drawing/2014/main" id="{0140D7C8-7FA8-493B-9780-F3BF8E7B5773}"/>
                </a:ext>
              </a:extLst>
            </p:cNvPr>
            <p:cNvSpPr txBox="1"/>
            <p:nvPr/>
          </p:nvSpPr>
          <p:spPr>
            <a:xfrm>
              <a:off x="11142" y="254044"/>
              <a:ext cx="2146876" cy="205957"/>
            </a:xfrm>
            <a:prstGeom prst="rect">
              <a:avLst/>
            </a:prstGeom>
            <a:ln w="6350">
              <a:solidFill>
                <a:srgbClr val="318DC8"/>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marL="0" lvl="0" indent="0" algn="just" defTabSz="488950">
                <a:lnSpc>
                  <a:spcPct val="90000"/>
                </a:lnSpc>
                <a:spcBef>
                  <a:spcPct val="0"/>
                </a:spcBef>
                <a:spcAft>
                  <a:spcPct val="35000"/>
                </a:spcAft>
                <a:buNone/>
              </a:pPr>
              <a:r>
                <a:rPr lang="en-US" sz="1100" kern="1200" dirty="0"/>
                <a:t>Seller</a:t>
              </a:r>
            </a:p>
          </p:txBody>
        </p:sp>
      </p:grpSp>
      <p:grpSp>
        <p:nvGrpSpPr>
          <p:cNvPr id="54" name="Group 53">
            <a:extLst>
              <a:ext uri="{FF2B5EF4-FFF2-40B4-BE49-F238E27FC236}">
                <a16:creationId xmlns:a16="http://schemas.microsoft.com/office/drawing/2014/main" id="{C87A2F98-AB1E-4B81-A1A5-DEBBED1A346E}"/>
              </a:ext>
            </a:extLst>
          </p:cNvPr>
          <p:cNvGrpSpPr/>
          <p:nvPr/>
        </p:nvGrpSpPr>
        <p:grpSpPr>
          <a:xfrm>
            <a:off x="851098" y="1876032"/>
            <a:ext cx="2169160" cy="228241"/>
            <a:chOff x="0" y="483912"/>
            <a:chExt cx="2169160" cy="228241"/>
          </a:xfrm>
        </p:grpSpPr>
        <p:sp>
          <p:nvSpPr>
            <p:cNvPr id="91" name="Rectangle: Rounded Corners 90">
              <a:extLst>
                <a:ext uri="{FF2B5EF4-FFF2-40B4-BE49-F238E27FC236}">
                  <a16:creationId xmlns:a16="http://schemas.microsoft.com/office/drawing/2014/main" id="{3915E385-8EA0-474D-8B98-D94042EB74EF}"/>
                </a:ext>
              </a:extLst>
            </p:cNvPr>
            <p:cNvSpPr/>
            <p:nvPr/>
          </p:nvSpPr>
          <p:spPr>
            <a:xfrm>
              <a:off x="0" y="483912"/>
              <a:ext cx="2169160" cy="228241"/>
            </a:xfrm>
            <a:prstGeom prst="roundRect">
              <a:avLst/>
            </a:prstGeom>
            <a:ln w="6350">
              <a:solidFill>
                <a:srgbClr val="318DC8"/>
              </a:solidFill>
            </a:ln>
          </p:spPr>
          <p:style>
            <a:lnRef idx="2">
              <a:schemeClr val="accent4">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2" name="Rectangle: Rounded Corners 8">
              <a:extLst>
                <a:ext uri="{FF2B5EF4-FFF2-40B4-BE49-F238E27FC236}">
                  <a16:creationId xmlns:a16="http://schemas.microsoft.com/office/drawing/2014/main" id="{FD3E289B-DCF1-41F3-982F-D80EA4D5B6A1}"/>
                </a:ext>
              </a:extLst>
            </p:cNvPr>
            <p:cNvSpPr txBox="1"/>
            <p:nvPr/>
          </p:nvSpPr>
          <p:spPr>
            <a:xfrm>
              <a:off x="11142" y="495054"/>
              <a:ext cx="2146876" cy="205957"/>
            </a:xfrm>
            <a:prstGeom prst="rect">
              <a:avLst/>
            </a:prstGeom>
            <a:ln w="6350">
              <a:solidFill>
                <a:srgbClr val="318DC8"/>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marL="0" lvl="0" indent="0" algn="just" defTabSz="488950">
                <a:lnSpc>
                  <a:spcPct val="90000"/>
                </a:lnSpc>
                <a:spcBef>
                  <a:spcPct val="0"/>
                </a:spcBef>
                <a:spcAft>
                  <a:spcPct val="35000"/>
                </a:spcAft>
                <a:buNone/>
              </a:pPr>
              <a:r>
                <a:rPr lang="en-US" sz="1100" kern="1200" dirty="0"/>
                <a:t>Listing</a:t>
              </a:r>
            </a:p>
          </p:txBody>
        </p:sp>
      </p:grpSp>
      <p:grpSp>
        <p:nvGrpSpPr>
          <p:cNvPr id="55" name="Group 54">
            <a:extLst>
              <a:ext uri="{FF2B5EF4-FFF2-40B4-BE49-F238E27FC236}">
                <a16:creationId xmlns:a16="http://schemas.microsoft.com/office/drawing/2014/main" id="{E0AD7BBB-0255-4981-A0BA-0E2CCFB7A73E}"/>
              </a:ext>
            </a:extLst>
          </p:cNvPr>
          <p:cNvGrpSpPr/>
          <p:nvPr/>
        </p:nvGrpSpPr>
        <p:grpSpPr>
          <a:xfrm>
            <a:off x="851098" y="2117042"/>
            <a:ext cx="2169160" cy="228241"/>
            <a:chOff x="0" y="724922"/>
            <a:chExt cx="2169160" cy="228241"/>
          </a:xfrm>
        </p:grpSpPr>
        <p:sp>
          <p:nvSpPr>
            <p:cNvPr id="89" name="Rectangle: Rounded Corners 88">
              <a:extLst>
                <a:ext uri="{FF2B5EF4-FFF2-40B4-BE49-F238E27FC236}">
                  <a16:creationId xmlns:a16="http://schemas.microsoft.com/office/drawing/2014/main" id="{AF10022D-4DC7-457A-8040-9ABBAC95AF0C}"/>
                </a:ext>
              </a:extLst>
            </p:cNvPr>
            <p:cNvSpPr/>
            <p:nvPr/>
          </p:nvSpPr>
          <p:spPr>
            <a:xfrm>
              <a:off x="0" y="724922"/>
              <a:ext cx="2169160" cy="228241"/>
            </a:xfrm>
            <a:prstGeom prst="roundRect">
              <a:avLst/>
            </a:prstGeom>
            <a:ln w="6350">
              <a:solidFill>
                <a:srgbClr val="318DC8"/>
              </a:solidFill>
            </a:ln>
          </p:spPr>
          <p:style>
            <a:lnRef idx="2">
              <a:schemeClr val="accent4">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0" name="Rectangle: Rounded Corners 10">
              <a:extLst>
                <a:ext uri="{FF2B5EF4-FFF2-40B4-BE49-F238E27FC236}">
                  <a16:creationId xmlns:a16="http://schemas.microsoft.com/office/drawing/2014/main" id="{5B506135-C22C-4D15-B0EF-EF163496272B}"/>
                </a:ext>
              </a:extLst>
            </p:cNvPr>
            <p:cNvSpPr txBox="1"/>
            <p:nvPr/>
          </p:nvSpPr>
          <p:spPr>
            <a:xfrm>
              <a:off x="11142" y="736064"/>
              <a:ext cx="2146876" cy="205957"/>
            </a:xfrm>
            <a:prstGeom prst="rect">
              <a:avLst/>
            </a:prstGeom>
            <a:ln w="6350">
              <a:solidFill>
                <a:srgbClr val="318DC8"/>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marL="0" lvl="0" indent="0" algn="just" defTabSz="488950">
                <a:lnSpc>
                  <a:spcPct val="90000"/>
                </a:lnSpc>
                <a:spcBef>
                  <a:spcPct val="0"/>
                </a:spcBef>
                <a:spcAft>
                  <a:spcPct val="35000"/>
                </a:spcAft>
                <a:buNone/>
              </a:pPr>
              <a:r>
                <a:rPr lang="en-US" sz="1100" kern="1200" dirty="0"/>
                <a:t>Order13</a:t>
              </a:r>
            </a:p>
          </p:txBody>
        </p:sp>
      </p:grpSp>
      <p:grpSp>
        <p:nvGrpSpPr>
          <p:cNvPr id="56" name="Group 55">
            <a:extLst>
              <a:ext uri="{FF2B5EF4-FFF2-40B4-BE49-F238E27FC236}">
                <a16:creationId xmlns:a16="http://schemas.microsoft.com/office/drawing/2014/main" id="{E447F985-7C4B-4FBE-9264-E1D863725AEE}"/>
              </a:ext>
            </a:extLst>
          </p:cNvPr>
          <p:cNvGrpSpPr/>
          <p:nvPr/>
        </p:nvGrpSpPr>
        <p:grpSpPr>
          <a:xfrm>
            <a:off x="851098" y="2358052"/>
            <a:ext cx="2169160" cy="228241"/>
            <a:chOff x="0" y="965932"/>
            <a:chExt cx="2169160" cy="228241"/>
          </a:xfrm>
        </p:grpSpPr>
        <p:sp>
          <p:nvSpPr>
            <p:cNvPr id="87" name="Rectangle: Rounded Corners 86">
              <a:extLst>
                <a:ext uri="{FF2B5EF4-FFF2-40B4-BE49-F238E27FC236}">
                  <a16:creationId xmlns:a16="http://schemas.microsoft.com/office/drawing/2014/main" id="{24A5B2E7-BCDE-44A8-8E2C-8D555C75BB15}"/>
                </a:ext>
              </a:extLst>
            </p:cNvPr>
            <p:cNvSpPr/>
            <p:nvPr/>
          </p:nvSpPr>
          <p:spPr>
            <a:xfrm>
              <a:off x="0" y="965932"/>
              <a:ext cx="2169160" cy="228241"/>
            </a:xfrm>
            <a:prstGeom prst="roundRect">
              <a:avLst/>
            </a:prstGeom>
            <a:ln w="6350">
              <a:solidFill>
                <a:srgbClr val="318DC8"/>
              </a:solidFill>
            </a:ln>
          </p:spPr>
          <p:style>
            <a:lnRef idx="2">
              <a:schemeClr val="accent4">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8" name="Rectangle: Rounded Corners 12">
              <a:extLst>
                <a:ext uri="{FF2B5EF4-FFF2-40B4-BE49-F238E27FC236}">
                  <a16:creationId xmlns:a16="http://schemas.microsoft.com/office/drawing/2014/main" id="{155E2F7A-EEE9-4BE5-BB1C-9540622FA7F9}"/>
                </a:ext>
              </a:extLst>
            </p:cNvPr>
            <p:cNvSpPr txBox="1"/>
            <p:nvPr/>
          </p:nvSpPr>
          <p:spPr>
            <a:xfrm>
              <a:off x="11142" y="977074"/>
              <a:ext cx="2146876" cy="205957"/>
            </a:xfrm>
            <a:prstGeom prst="rect">
              <a:avLst/>
            </a:prstGeom>
            <a:ln w="6350">
              <a:solidFill>
                <a:srgbClr val="318DC8"/>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marL="0" lvl="0" indent="0" algn="just" defTabSz="488950">
                <a:lnSpc>
                  <a:spcPct val="90000"/>
                </a:lnSpc>
                <a:spcBef>
                  <a:spcPct val="0"/>
                </a:spcBef>
                <a:spcAft>
                  <a:spcPct val="35000"/>
                </a:spcAft>
                <a:buNone/>
              </a:pPr>
              <a:r>
                <a:rPr lang="en-US" sz="1100" kern="1200" dirty="0" err="1"/>
                <a:t>Order_Line</a:t>
              </a:r>
              <a:endParaRPr lang="en-US" sz="1100" kern="1200" dirty="0"/>
            </a:p>
          </p:txBody>
        </p:sp>
      </p:grpSp>
      <p:grpSp>
        <p:nvGrpSpPr>
          <p:cNvPr id="57" name="Group 56">
            <a:extLst>
              <a:ext uri="{FF2B5EF4-FFF2-40B4-BE49-F238E27FC236}">
                <a16:creationId xmlns:a16="http://schemas.microsoft.com/office/drawing/2014/main" id="{592D49C8-B961-44EC-81C0-65653E5AA405}"/>
              </a:ext>
            </a:extLst>
          </p:cNvPr>
          <p:cNvGrpSpPr/>
          <p:nvPr/>
        </p:nvGrpSpPr>
        <p:grpSpPr>
          <a:xfrm>
            <a:off x="851098" y="2599062"/>
            <a:ext cx="2169160" cy="228241"/>
            <a:chOff x="0" y="1206942"/>
            <a:chExt cx="2169160" cy="228241"/>
          </a:xfrm>
        </p:grpSpPr>
        <p:sp>
          <p:nvSpPr>
            <p:cNvPr id="85" name="Rectangle: Rounded Corners 84">
              <a:extLst>
                <a:ext uri="{FF2B5EF4-FFF2-40B4-BE49-F238E27FC236}">
                  <a16:creationId xmlns:a16="http://schemas.microsoft.com/office/drawing/2014/main" id="{CDB92B0E-4987-47FD-98F7-B1B04F423555}"/>
                </a:ext>
              </a:extLst>
            </p:cNvPr>
            <p:cNvSpPr/>
            <p:nvPr/>
          </p:nvSpPr>
          <p:spPr>
            <a:xfrm>
              <a:off x="0" y="1206942"/>
              <a:ext cx="2169160" cy="228241"/>
            </a:xfrm>
            <a:prstGeom prst="roundRect">
              <a:avLst/>
            </a:prstGeom>
            <a:ln w="6350">
              <a:solidFill>
                <a:srgbClr val="318DC8"/>
              </a:solidFill>
            </a:ln>
          </p:spPr>
          <p:style>
            <a:lnRef idx="2">
              <a:schemeClr val="accent4">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6" name="Rectangle: Rounded Corners 14">
              <a:extLst>
                <a:ext uri="{FF2B5EF4-FFF2-40B4-BE49-F238E27FC236}">
                  <a16:creationId xmlns:a16="http://schemas.microsoft.com/office/drawing/2014/main" id="{844EC160-7AFC-4CAC-9397-AA7214E95837}"/>
                </a:ext>
              </a:extLst>
            </p:cNvPr>
            <p:cNvSpPr txBox="1"/>
            <p:nvPr/>
          </p:nvSpPr>
          <p:spPr>
            <a:xfrm>
              <a:off x="11142" y="1218084"/>
              <a:ext cx="2146876" cy="205957"/>
            </a:xfrm>
            <a:prstGeom prst="rect">
              <a:avLst/>
            </a:prstGeom>
            <a:ln w="6350">
              <a:solidFill>
                <a:srgbClr val="318DC8"/>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marL="0" lvl="0" indent="0" algn="just" defTabSz="488950">
                <a:lnSpc>
                  <a:spcPct val="90000"/>
                </a:lnSpc>
                <a:spcBef>
                  <a:spcPct val="0"/>
                </a:spcBef>
                <a:spcAft>
                  <a:spcPct val="35000"/>
                </a:spcAft>
                <a:buNone/>
              </a:pPr>
              <a:r>
                <a:rPr lang="en-US" sz="1100" kern="1200" dirty="0" err="1"/>
                <a:t>Partial_RTO_Order</a:t>
              </a:r>
              <a:endParaRPr lang="en-US" sz="1100" kern="1200" dirty="0"/>
            </a:p>
          </p:txBody>
        </p:sp>
      </p:grpSp>
      <p:grpSp>
        <p:nvGrpSpPr>
          <p:cNvPr id="58" name="Group 57">
            <a:extLst>
              <a:ext uri="{FF2B5EF4-FFF2-40B4-BE49-F238E27FC236}">
                <a16:creationId xmlns:a16="http://schemas.microsoft.com/office/drawing/2014/main" id="{E29ED4E5-9567-420B-980F-D33C8BC3B1B4}"/>
              </a:ext>
            </a:extLst>
          </p:cNvPr>
          <p:cNvGrpSpPr/>
          <p:nvPr/>
        </p:nvGrpSpPr>
        <p:grpSpPr>
          <a:xfrm>
            <a:off x="851098" y="2840073"/>
            <a:ext cx="2169160" cy="228241"/>
            <a:chOff x="0" y="1447953"/>
            <a:chExt cx="2169160" cy="228241"/>
          </a:xfrm>
        </p:grpSpPr>
        <p:sp>
          <p:nvSpPr>
            <p:cNvPr id="83" name="Rectangle: Rounded Corners 82">
              <a:extLst>
                <a:ext uri="{FF2B5EF4-FFF2-40B4-BE49-F238E27FC236}">
                  <a16:creationId xmlns:a16="http://schemas.microsoft.com/office/drawing/2014/main" id="{967CD0F7-A362-4CA4-BAAF-AD8E34EC404A}"/>
                </a:ext>
              </a:extLst>
            </p:cNvPr>
            <p:cNvSpPr/>
            <p:nvPr/>
          </p:nvSpPr>
          <p:spPr>
            <a:xfrm>
              <a:off x="0" y="1447953"/>
              <a:ext cx="2169160" cy="228241"/>
            </a:xfrm>
            <a:prstGeom prst="roundRect">
              <a:avLst/>
            </a:prstGeom>
            <a:ln w="6350">
              <a:solidFill>
                <a:srgbClr val="318DC8"/>
              </a:solidFill>
            </a:ln>
          </p:spPr>
          <p:style>
            <a:lnRef idx="2">
              <a:schemeClr val="accent4">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4" name="Rectangle: Rounded Corners 16">
              <a:extLst>
                <a:ext uri="{FF2B5EF4-FFF2-40B4-BE49-F238E27FC236}">
                  <a16:creationId xmlns:a16="http://schemas.microsoft.com/office/drawing/2014/main" id="{4A7E2CEB-BB51-4D0D-B6B6-7D629077F193}"/>
                </a:ext>
              </a:extLst>
            </p:cNvPr>
            <p:cNvSpPr txBox="1"/>
            <p:nvPr/>
          </p:nvSpPr>
          <p:spPr>
            <a:xfrm>
              <a:off x="11142" y="1459095"/>
              <a:ext cx="2146876" cy="205957"/>
            </a:xfrm>
            <a:prstGeom prst="rect">
              <a:avLst/>
            </a:prstGeom>
            <a:ln w="6350">
              <a:solidFill>
                <a:srgbClr val="318DC8"/>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marL="0" lvl="0" indent="0" algn="just" defTabSz="488950">
                <a:lnSpc>
                  <a:spcPct val="90000"/>
                </a:lnSpc>
                <a:spcBef>
                  <a:spcPct val="0"/>
                </a:spcBef>
                <a:spcAft>
                  <a:spcPct val="35000"/>
                </a:spcAft>
                <a:buNone/>
              </a:pPr>
              <a:r>
                <a:rPr lang="en-US" sz="1100" kern="1200"/>
                <a:t>Partial_RTO_Reverse_Shipment</a:t>
              </a:r>
              <a:endParaRPr lang="en-US" sz="1100" kern="1200" dirty="0"/>
            </a:p>
          </p:txBody>
        </p:sp>
      </p:grpSp>
      <p:grpSp>
        <p:nvGrpSpPr>
          <p:cNvPr id="59" name="Group 58">
            <a:extLst>
              <a:ext uri="{FF2B5EF4-FFF2-40B4-BE49-F238E27FC236}">
                <a16:creationId xmlns:a16="http://schemas.microsoft.com/office/drawing/2014/main" id="{1418723E-68D2-42DD-AF22-B560ABF68F1E}"/>
              </a:ext>
            </a:extLst>
          </p:cNvPr>
          <p:cNvGrpSpPr/>
          <p:nvPr/>
        </p:nvGrpSpPr>
        <p:grpSpPr>
          <a:xfrm>
            <a:off x="851098" y="3093316"/>
            <a:ext cx="2169160" cy="228241"/>
            <a:chOff x="0" y="1701196"/>
            <a:chExt cx="2169160" cy="228241"/>
          </a:xfrm>
        </p:grpSpPr>
        <p:sp>
          <p:nvSpPr>
            <p:cNvPr id="81" name="Rectangle: Rounded Corners 80">
              <a:extLst>
                <a:ext uri="{FF2B5EF4-FFF2-40B4-BE49-F238E27FC236}">
                  <a16:creationId xmlns:a16="http://schemas.microsoft.com/office/drawing/2014/main" id="{6816365A-224B-4D43-AF80-DDE72F54A5F9}"/>
                </a:ext>
              </a:extLst>
            </p:cNvPr>
            <p:cNvSpPr/>
            <p:nvPr/>
          </p:nvSpPr>
          <p:spPr>
            <a:xfrm>
              <a:off x="0" y="1701196"/>
              <a:ext cx="2169160" cy="228241"/>
            </a:xfrm>
            <a:prstGeom prst="roundRect">
              <a:avLst/>
            </a:prstGeom>
            <a:ln w="6350">
              <a:solidFill>
                <a:srgbClr val="318DC8"/>
              </a:solidFill>
            </a:ln>
          </p:spPr>
          <p:style>
            <a:lnRef idx="2">
              <a:schemeClr val="accent4">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2" name="Rectangle: Rounded Corners 18">
              <a:extLst>
                <a:ext uri="{FF2B5EF4-FFF2-40B4-BE49-F238E27FC236}">
                  <a16:creationId xmlns:a16="http://schemas.microsoft.com/office/drawing/2014/main" id="{8D8AB0EA-D738-4530-8692-272B827EE971}"/>
                </a:ext>
              </a:extLst>
            </p:cNvPr>
            <p:cNvSpPr txBox="1"/>
            <p:nvPr/>
          </p:nvSpPr>
          <p:spPr>
            <a:xfrm>
              <a:off x="11142" y="1712338"/>
              <a:ext cx="2146876" cy="205957"/>
            </a:xfrm>
            <a:prstGeom prst="rect">
              <a:avLst/>
            </a:prstGeom>
            <a:ln w="6350">
              <a:solidFill>
                <a:srgbClr val="318DC8"/>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marL="0" lvl="0" indent="0" algn="just" defTabSz="488950">
                <a:lnSpc>
                  <a:spcPct val="90000"/>
                </a:lnSpc>
                <a:spcBef>
                  <a:spcPct val="0"/>
                </a:spcBef>
                <a:spcAft>
                  <a:spcPct val="35000"/>
                </a:spcAft>
                <a:buNone/>
              </a:pPr>
              <a:r>
                <a:rPr lang="en-US" sz="1100" kern="1200" dirty="0"/>
                <a:t>Return13</a:t>
              </a:r>
            </a:p>
          </p:txBody>
        </p:sp>
      </p:grpSp>
      <p:grpSp>
        <p:nvGrpSpPr>
          <p:cNvPr id="60" name="Group 59">
            <a:extLst>
              <a:ext uri="{FF2B5EF4-FFF2-40B4-BE49-F238E27FC236}">
                <a16:creationId xmlns:a16="http://schemas.microsoft.com/office/drawing/2014/main" id="{9E52DA32-1AE6-4409-A98F-B3FA1D5C0FD8}"/>
              </a:ext>
            </a:extLst>
          </p:cNvPr>
          <p:cNvGrpSpPr/>
          <p:nvPr/>
        </p:nvGrpSpPr>
        <p:grpSpPr>
          <a:xfrm>
            <a:off x="851098" y="3322093"/>
            <a:ext cx="2169160" cy="228241"/>
            <a:chOff x="0" y="1929973"/>
            <a:chExt cx="2169160" cy="228241"/>
          </a:xfrm>
        </p:grpSpPr>
        <p:sp>
          <p:nvSpPr>
            <p:cNvPr id="79" name="Rectangle: Rounded Corners 78">
              <a:extLst>
                <a:ext uri="{FF2B5EF4-FFF2-40B4-BE49-F238E27FC236}">
                  <a16:creationId xmlns:a16="http://schemas.microsoft.com/office/drawing/2014/main" id="{19C915AE-F311-4715-BBCB-4ABD7BF5051D}"/>
                </a:ext>
              </a:extLst>
            </p:cNvPr>
            <p:cNvSpPr/>
            <p:nvPr/>
          </p:nvSpPr>
          <p:spPr>
            <a:xfrm>
              <a:off x="0" y="1929973"/>
              <a:ext cx="2169160" cy="228241"/>
            </a:xfrm>
            <a:prstGeom prst="roundRect">
              <a:avLst/>
            </a:prstGeom>
            <a:ln w="6350">
              <a:solidFill>
                <a:srgbClr val="318DC8"/>
              </a:solidFill>
            </a:ln>
          </p:spPr>
          <p:style>
            <a:lnRef idx="2">
              <a:schemeClr val="accent4">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0" name="Rectangle: Rounded Corners 20">
              <a:extLst>
                <a:ext uri="{FF2B5EF4-FFF2-40B4-BE49-F238E27FC236}">
                  <a16:creationId xmlns:a16="http://schemas.microsoft.com/office/drawing/2014/main" id="{1A23B44B-DC80-4A6E-9077-5D922818FBA2}"/>
                </a:ext>
              </a:extLst>
            </p:cNvPr>
            <p:cNvSpPr txBox="1"/>
            <p:nvPr/>
          </p:nvSpPr>
          <p:spPr>
            <a:xfrm>
              <a:off x="11142" y="1941115"/>
              <a:ext cx="2146876" cy="205957"/>
            </a:xfrm>
            <a:prstGeom prst="rect">
              <a:avLst/>
            </a:prstGeom>
            <a:ln w="6350">
              <a:solidFill>
                <a:srgbClr val="318DC8"/>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marL="0" lvl="0" indent="0" algn="just" defTabSz="488950">
                <a:lnSpc>
                  <a:spcPct val="90000"/>
                </a:lnSpc>
                <a:spcBef>
                  <a:spcPct val="0"/>
                </a:spcBef>
                <a:spcAft>
                  <a:spcPct val="35000"/>
                </a:spcAft>
                <a:buNone/>
              </a:pPr>
              <a:r>
                <a:rPr lang="en-US" sz="1100" kern="1200" dirty="0" err="1"/>
                <a:t>In_Store_Return</a:t>
              </a:r>
              <a:endParaRPr lang="en-US" sz="1100" kern="1200" dirty="0"/>
            </a:p>
          </p:txBody>
        </p:sp>
      </p:grpSp>
      <p:grpSp>
        <p:nvGrpSpPr>
          <p:cNvPr id="61" name="Group 60">
            <a:extLst>
              <a:ext uri="{FF2B5EF4-FFF2-40B4-BE49-F238E27FC236}">
                <a16:creationId xmlns:a16="http://schemas.microsoft.com/office/drawing/2014/main" id="{4A8311F9-1398-42C5-9F12-C7AFC62E79CA}"/>
              </a:ext>
            </a:extLst>
          </p:cNvPr>
          <p:cNvGrpSpPr/>
          <p:nvPr/>
        </p:nvGrpSpPr>
        <p:grpSpPr>
          <a:xfrm>
            <a:off x="851098" y="3563103"/>
            <a:ext cx="2169160" cy="228241"/>
            <a:chOff x="0" y="2170983"/>
            <a:chExt cx="2169160" cy="228241"/>
          </a:xfrm>
        </p:grpSpPr>
        <p:sp>
          <p:nvSpPr>
            <p:cNvPr id="77" name="Rectangle: Rounded Corners 76">
              <a:extLst>
                <a:ext uri="{FF2B5EF4-FFF2-40B4-BE49-F238E27FC236}">
                  <a16:creationId xmlns:a16="http://schemas.microsoft.com/office/drawing/2014/main" id="{9D101BDF-FC03-4C1F-837F-116CD1073F5A}"/>
                </a:ext>
              </a:extLst>
            </p:cNvPr>
            <p:cNvSpPr/>
            <p:nvPr/>
          </p:nvSpPr>
          <p:spPr>
            <a:xfrm>
              <a:off x="0" y="2170983"/>
              <a:ext cx="2169160" cy="228241"/>
            </a:xfrm>
            <a:prstGeom prst="roundRect">
              <a:avLst/>
            </a:prstGeom>
            <a:ln w="6350">
              <a:solidFill>
                <a:srgbClr val="318DC8"/>
              </a:solidFill>
            </a:ln>
          </p:spPr>
          <p:style>
            <a:lnRef idx="2">
              <a:schemeClr val="accent4">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8" name="Rectangle: Rounded Corners 22">
              <a:extLst>
                <a:ext uri="{FF2B5EF4-FFF2-40B4-BE49-F238E27FC236}">
                  <a16:creationId xmlns:a16="http://schemas.microsoft.com/office/drawing/2014/main" id="{C15740E4-E438-427B-B9B7-1C5CE52D8737}"/>
                </a:ext>
              </a:extLst>
            </p:cNvPr>
            <p:cNvSpPr txBox="1"/>
            <p:nvPr/>
          </p:nvSpPr>
          <p:spPr>
            <a:xfrm>
              <a:off x="11142" y="2182125"/>
              <a:ext cx="2146876" cy="205957"/>
            </a:xfrm>
            <a:prstGeom prst="rect">
              <a:avLst/>
            </a:prstGeom>
            <a:ln w="6350">
              <a:solidFill>
                <a:srgbClr val="318DC8"/>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marL="0" lvl="0" indent="0" algn="just" defTabSz="488950">
                <a:lnSpc>
                  <a:spcPct val="90000"/>
                </a:lnSpc>
                <a:spcBef>
                  <a:spcPct val="0"/>
                </a:spcBef>
                <a:spcAft>
                  <a:spcPct val="35000"/>
                </a:spcAft>
                <a:buNone/>
              </a:pPr>
              <a:r>
                <a:rPr lang="en-US" sz="1100" kern="1200"/>
                <a:t>Pickup_Exchange_Return</a:t>
              </a:r>
              <a:endParaRPr lang="en-US" sz="1100" kern="1200" dirty="0"/>
            </a:p>
          </p:txBody>
        </p:sp>
      </p:grpSp>
      <p:grpSp>
        <p:nvGrpSpPr>
          <p:cNvPr id="62" name="Group 61">
            <a:extLst>
              <a:ext uri="{FF2B5EF4-FFF2-40B4-BE49-F238E27FC236}">
                <a16:creationId xmlns:a16="http://schemas.microsoft.com/office/drawing/2014/main" id="{D2A429DE-6954-4425-9A50-B74CB8886712}"/>
              </a:ext>
            </a:extLst>
          </p:cNvPr>
          <p:cNvGrpSpPr/>
          <p:nvPr/>
        </p:nvGrpSpPr>
        <p:grpSpPr>
          <a:xfrm>
            <a:off x="851098" y="3804113"/>
            <a:ext cx="2169160" cy="228241"/>
            <a:chOff x="0" y="2411993"/>
            <a:chExt cx="2169160" cy="228241"/>
          </a:xfrm>
        </p:grpSpPr>
        <p:sp>
          <p:nvSpPr>
            <p:cNvPr id="75" name="Rectangle: Rounded Corners 74">
              <a:extLst>
                <a:ext uri="{FF2B5EF4-FFF2-40B4-BE49-F238E27FC236}">
                  <a16:creationId xmlns:a16="http://schemas.microsoft.com/office/drawing/2014/main" id="{73E68B97-97BF-4C58-B432-3F248E30DEBF}"/>
                </a:ext>
              </a:extLst>
            </p:cNvPr>
            <p:cNvSpPr/>
            <p:nvPr/>
          </p:nvSpPr>
          <p:spPr>
            <a:xfrm>
              <a:off x="0" y="2411993"/>
              <a:ext cx="2169160" cy="228241"/>
            </a:xfrm>
            <a:prstGeom prst="roundRect">
              <a:avLst/>
            </a:prstGeom>
            <a:ln w="6350">
              <a:solidFill>
                <a:srgbClr val="318DC8"/>
              </a:solidFill>
            </a:ln>
          </p:spPr>
          <p:style>
            <a:lnRef idx="2">
              <a:schemeClr val="accent4">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6" name="Rectangle: Rounded Corners 24">
              <a:extLst>
                <a:ext uri="{FF2B5EF4-FFF2-40B4-BE49-F238E27FC236}">
                  <a16:creationId xmlns:a16="http://schemas.microsoft.com/office/drawing/2014/main" id="{FAC2E1E7-07C6-4C73-AD47-7C6038C3A7C8}"/>
                </a:ext>
              </a:extLst>
            </p:cNvPr>
            <p:cNvSpPr txBox="1"/>
            <p:nvPr/>
          </p:nvSpPr>
          <p:spPr>
            <a:xfrm>
              <a:off x="11142" y="2423135"/>
              <a:ext cx="2146876" cy="205957"/>
            </a:xfrm>
            <a:prstGeom prst="rect">
              <a:avLst/>
            </a:prstGeom>
            <a:ln w="6350">
              <a:solidFill>
                <a:srgbClr val="318DC8"/>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marL="0" lvl="0" indent="0" algn="just" defTabSz="488950">
                <a:lnSpc>
                  <a:spcPct val="90000"/>
                </a:lnSpc>
                <a:spcBef>
                  <a:spcPct val="0"/>
                </a:spcBef>
                <a:spcAft>
                  <a:spcPct val="35000"/>
                </a:spcAft>
                <a:buNone/>
              </a:pPr>
              <a:r>
                <a:rPr lang="en-US" sz="1100" kern="1200" dirty="0" err="1"/>
                <a:t>No_Pickup_Return</a:t>
              </a:r>
              <a:endParaRPr lang="en-US" sz="1100" kern="1200" dirty="0"/>
            </a:p>
          </p:txBody>
        </p:sp>
      </p:grpSp>
      <p:grpSp>
        <p:nvGrpSpPr>
          <p:cNvPr id="63" name="Group 62">
            <a:extLst>
              <a:ext uri="{FF2B5EF4-FFF2-40B4-BE49-F238E27FC236}">
                <a16:creationId xmlns:a16="http://schemas.microsoft.com/office/drawing/2014/main" id="{A54B3B22-6D4D-4B8F-9367-A011EAB58034}"/>
              </a:ext>
            </a:extLst>
          </p:cNvPr>
          <p:cNvGrpSpPr/>
          <p:nvPr/>
        </p:nvGrpSpPr>
        <p:grpSpPr>
          <a:xfrm>
            <a:off x="851098" y="4045123"/>
            <a:ext cx="2169160" cy="228241"/>
            <a:chOff x="0" y="2653003"/>
            <a:chExt cx="2169160" cy="228241"/>
          </a:xfrm>
        </p:grpSpPr>
        <p:sp>
          <p:nvSpPr>
            <p:cNvPr id="73" name="Rectangle: Rounded Corners 72">
              <a:extLst>
                <a:ext uri="{FF2B5EF4-FFF2-40B4-BE49-F238E27FC236}">
                  <a16:creationId xmlns:a16="http://schemas.microsoft.com/office/drawing/2014/main" id="{7D750EEE-1D55-41DA-AC2E-4EB0946B38B3}"/>
                </a:ext>
              </a:extLst>
            </p:cNvPr>
            <p:cNvSpPr/>
            <p:nvPr/>
          </p:nvSpPr>
          <p:spPr>
            <a:xfrm>
              <a:off x="0" y="2653003"/>
              <a:ext cx="2169160" cy="228241"/>
            </a:xfrm>
            <a:prstGeom prst="roundRect">
              <a:avLst/>
            </a:prstGeom>
            <a:ln w="6350">
              <a:solidFill>
                <a:srgbClr val="318DC8"/>
              </a:solidFill>
            </a:ln>
          </p:spPr>
          <p:style>
            <a:lnRef idx="2">
              <a:schemeClr val="accent4">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4" name="Rectangle: Rounded Corners 26">
              <a:extLst>
                <a:ext uri="{FF2B5EF4-FFF2-40B4-BE49-F238E27FC236}">
                  <a16:creationId xmlns:a16="http://schemas.microsoft.com/office/drawing/2014/main" id="{9EA50DA1-59A7-40B9-B37E-400C3D66E9EA}"/>
                </a:ext>
              </a:extLst>
            </p:cNvPr>
            <p:cNvSpPr txBox="1"/>
            <p:nvPr/>
          </p:nvSpPr>
          <p:spPr>
            <a:xfrm>
              <a:off x="11142" y="2664145"/>
              <a:ext cx="2146876" cy="205957"/>
            </a:xfrm>
            <a:prstGeom prst="rect">
              <a:avLst/>
            </a:prstGeom>
            <a:ln w="6350">
              <a:solidFill>
                <a:srgbClr val="318DC8"/>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marL="0" lvl="0" indent="0" algn="just" defTabSz="488950">
                <a:lnSpc>
                  <a:spcPct val="90000"/>
                </a:lnSpc>
                <a:spcBef>
                  <a:spcPct val="0"/>
                </a:spcBef>
                <a:spcAft>
                  <a:spcPct val="35000"/>
                </a:spcAft>
                <a:buNone/>
              </a:pPr>
              <a:r>
                <a:rPr lang="en-US" sz="1100" kern="1200" dirty="0" err="1"/>
                <a:t>Return_State_Transition</a:t>
              </a:r>
              <a:endParaRPr lang="en-US" sz="1100" kern="1200" dirty="0"/>
            </a:p>
          </p:txBody>
        </p:sp>
      </p:grpSp>
      <p:grpSp>
        <p:nvGrpSpPr>
          <p:cNvPr id="64" name="Group 63">
            <a:extLst>
              <a:ext uri="{FF2B5EF4-FFF2-40B4-BE49-F238E27FC236}">
                <a16:creationId xmlns:a16="http://schemas.microsoft.com/office/drawing/2014/main" id="{6E15030E-CBF3-4BE5-81D0-5AE1755E23B5}"/>
              </a:ext>
            </a:extLst>
          </p:cNvPr>
          <p:cNvGrpSpPr/>
          <p:nvPr/>
        </p:nvGrpSpPr>
        <p:grpSpPr>
          <a:xfrm>
            <a:off x="851098" y="4286134"/>
            <a:ext cx="2169160" cy="228241"/>
            <a:chOff x="0" y="2894014"/>
            <a:chExt cx="2169160" cy="228241"/>
          </a:xfrm>
        </p:grpSpPr>
        <p:sp>
          <p:nvSpPr>
            <p:cNvPr id="71" name="Rectangle: Rounded Corners 70">
              <a:extLst>
                <a:ext uri="{FF2B5EF4-FFF2-40B4-BE49-F238E27FC236}">
                  <a16:creationId xmlns:a16="http://schemas.microsoft.com/office/drawing/2014/main" id="{FF415898-82F5-4578-BC10-B533754BC60D}"/>
                </a:ext>
              </a:extLst>
            </p:cNvPr>
            <p:cNvSpPr/>
            <p:nvPr/>
          </p:nvSpPr>
          <p:spPr>
            <a:xfrm>
              <a:off x="0" y="2894014"/>
              <a:ext cx="2169160" cy="228241"/>
            </a:xfrm>
            <a:prstGeom prst="roundRect">
              <a:avLst/>
            </a:prstGeom>
            <a:ln w="6350">
              <a:solidFill>
                <a:srgbClr val="318DC8"/>
              </a:solidFill>
            </a:ln>
          </p:spPr>
          <p:style>
            <a:lnRef idx="2">
              <a:schemeClr val="accent4">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2" name="Rectangle: Rounded Corners 28">
              <a:extLst>
                <a:ext uri="{FF2B5EF4-FFF2-40B4-BE49-F238E27FC236}">
                  <a16:creationId xmlns:a16="http://schemas.microsoft.com/office/drawing/2014/main" id="{D178E863-D5B7-4810-8BBC-7A009BD43E65}"/>
                </a:ext>
              </a:extLst>
            </p:cNvPr>
            <p:cNvSpPr txBox="1"/>
            <p:nvPr/>
          </p:nvSpPr>
          <p:spPr>
            <a:xfrm>
              <a:off x="11142" y="2905156"/>
              <a:ext cx="2146876" cy="205957"/>
            </a:xfrm>
            <a:prstGeom prst="rect">
              <a:avLst/>
            </a:prstGeom>
            <a:ln w="6350">
              <a:solidFill>
                <a:srgbClr val="318DC8"/>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marL="0" lvl="0" indent="0" algn="just" defTabSz="488950">
                <a:lnSpc>
                  <a:spcPct val="90000"/>
                </a:lnSpc>
                <a:spcBef>
                  <a:spcPct val="0"/>
                </a:spcBef>
                <a:spcAft>
                  <a:spcPct val="35000"/>
                </a:spcAft>
                <a:buNone/>
              </a:pPr>
              <a:r>
                <a:rPr lang="en-US" sz="1100" kern="1200" dirty="0" err="1"/>
                <a:t>Return_Shipment</a:t>
              </a:r>
              <a:endParaRPr lang="en-US" sz="1100" kern="1200" dirty="0"/>
            </a:p>
          </p:txBody>
        </p:sp>
      </p:grpSp>
      <p:grpSp>
        <p:nvGrpSpPr>
          <p:cNvPr id="65" name="Group 64">
            <a:extLst>
              <a:ext uri="{FF2B5EF4-FFF2-40B4-BE49-F238E27FC236}">
                <a16:creationId xmlns:a16="http://schemas.microsoft.com/office/drawing/2014/main" id="{1FB25AB8-DA6C-426F-A92B-05A74109C24F}"/>
              </a:ext>
            </a:extLst>
          </p:cNvPr>
          <p:cNvGrpSpPr/>
          <p:nvPr/>
        </p:nvGrpSpPr>
        <p:grpSpPr>
          <a:xfrm>
            <a:off x="851098" y="4527144"/>
            <a:ext cx="2169160" cy="228241"/>
            <a:chOff x="0" y="3135024"/>
            <a:chExt cx="2169160" cy="228241"/>
          </a:xfrm>
        </p:grpSpPr>
        <p:sp>
          <p:nvSpPr>
            <p:cNvPr id="69" name="Rectangle: Rounded Corners 68">
              <a:extLst>
                <a:ext uri="{FF2B5EF4-FFF2-40B4-BE49-F238E27FC236}">
                  <a16:creationId xmlns:a16="http://schemas.microsoft.com/office/drawing/2014/main" id="{C7B3ACD6-903C-4F65-8E1D-838824E6DCF7}"/>
                </a:ext>
              </a:extLst>
            </p:cNvPr>
            <p:cNvSpPr/>
            <p:nvPr/>
          </p:nvSpPr>
          <p:spPr>
            <a:xfrm>
              <a:off x="0" y="3135024"/>
              <a:ext cx="2169160" cy="228241"/>
            </a:xfrm>
            <a:prstGeom prst="roundRect">
              <a:avLst/>
            </a:prstGeom>
            <a:ln w="6350">
              <a:solidFill>
                <a:srgbClr val="318DC8"/>
              </a:solidFill>
            </a:ln>
          </p:spPr>
          <p:style>
            <a:lnRef idx="2">
              <a:schemeClr val="accent4">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0" name="Rectangle: Rounded Corners 30">
              <a:extLst>
                <a:ext uri="{FF2B5EF4-FFF2-40B4-BE49-F238E27FC236}">
                  <a16:creationId xmlns:a16="http://schemas.microsoft.com/office/drawing/2014/main" id="{875FDB16-7A72-4F20-A6A6-EC9D667E5D6F}"/>
                </a:ext>
              </a:extLst>
            </p:cNvPr>
            <p:cNvSpPr txBox="1"/>
            <p:nvPr/>
          </p:nvSpPr>
          <p:spPr>
            <a:xfrm>
              <a:off x="11142" y="3146166"/>
              <a:ext cx="2146876" cy="205957"/>
            </a:xfrm>
            <a:prstGeom prst="rect">
              <a:avLst/>
            </a:prstGeom>
            <a:ln w="6350">
              <a:solidFill>
                <a:srgbClr val="318DC8"/>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marL="0" lvl="0" indent="0" algn="just" defTabSz="488950">
                <a:lnSpc>
                  <a:spcPct val="90000"/>
                </a:lnSpc>
                <a:spcBef>
                  <a:spcPct val="0"/>
                </a:spcBef>
                <a:spcAft>
                  <a:spcPct val="35000"/>
                </a:spcAft>
                <a:buNone/>
              </a:pPr>
              <a:r>
                <a:rPr lang="en-US" sz="1100" kern="1200"/>
                <a:t>Return_Line</a:t>
              </a:r>
              <a:endParaRPr lang="en-US" sz="1100" kern="1200" dirty="0"/>
            </a:p>
          </p:txBody>
        </p:sp>
      </p:grpSp>
      <p:grpSp>
        <p:nvGrpSpPr>
          <p:cNvPr id="66" name="Group 65">
            <a:extLst>
              <a:ext uri="{FF2B5EF4-FFF2-40B4-BE49-F238E27FC236}">
                <a16:creationId xmlns:a16="http://schemas.microsoft.com/office/drawing/2014/main" id="{F906F485-D4F0-436C-B0DE-C3F2EDE68B29}"/>
              </a:ext>
            </a:extLst>
          </p:cNvPr>
          <p:cNvGrpSpPr/>
          <p:nvPr/>
        </p:nvGrpSpPr>
        <p:grpSpPr>
          <a:xfrm>
            <a:off x="851098" y="4768154"/>
            <a:ext cx="2169160" cy="228241"/>
            <a:chOff x="0" y="3376034"/>
            <a:chExt cx="2169160" cy="228241"/>
          </a:xfrm>
        </p:grpSpPr>
        <p:sp>
          <p:nvSpPr>
            <p:cNvPr id="67" name="Rectangle: Rounded Corners 66">
              <a:extLst>
                <a:ext uri="{FF2B5EF4-FFF2-40B4-BE49-F238E27FC236}">
                  <a16:creationId xmlns:a16="http://schemas.microsoft.com/office/drawing/2014/main" id="{8AAED273-25E8-4BDC-8513-2AE19CE00736}"/>
                </a:ext>
              </a:extLst>
            </p:cNvPr>
            <p:cNvSpPr/>
            <p:nvPr/>
          </p:nvSpPr>
          <p:spPr>
            <a:xfrm>
              <a:off x="0" y="3376034"/>
              <a:ext cx="2169160" cy="228241"/>
            </a:xfrm>
            <a:prstGeom prst="roundRect">
              <a:avLst/>
            </a:prstGeom>
            <a:ln w="6350">
              <a:solidFill>
                <a:srgbClr val="318DC8"/>
              </a:solidFill>
            </a:ln>
          </p:spPr>
          <p:style>
            <a:lnRef idx="2">
              <a:schemeClr val="accent4">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8" name="Rectangle: Rounded Corners 32">
              <a:extLst>
                <a:ext uri="{FF2B5EF4-FFF2-40B4-BE49-F238E27FC236}">
                  <a16:creationId xmlns:a16="http://schemas.microsoft.com/office/drawing/2014/main" id="{5E4F925F-654B-4FF6-8F7D-4DA4FF8E2B52}"/>
                </a:ext>
              </a:extLst>
            </p:cNvPr>
            <p:cNvSpPr txBox="1"/>
            <p:nvPr/>
          </p:nvSpPr>
          <p:spPr>
            <a:xfrm>
              <a:off x="11142" y="3387176"/>
              <a:ext cx="2146876" cy="205957"/>
            </a:xfrm>
            <a:prstGeom prst="rect">
              <a:avLst/>
            </a:prstGeom>
            <a:ln w="6350">
              <a:solidFill>
                <a:srgbClr val="318DC8"/>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marL="0" lvl="0" indent="0" algn="just" defTabSz="488950">
                <a:lnSpc>
                  <a:spcPct val="90000"/>
                </a:lnSpc>
                <a:spcBef>
                  <a:spcPct val="0"/>
                </a:spcBef>
                <a:spcAft>
                  <a:spcPct val="35000"/>
                </a:spcAft>
                <a:buNone/>
              </a:pPr>
              <a:r>
                <a:rPr lang="en-US" sz="1100" kern="1200" dirty="0"/>
                <a:t>Dispute</a:t>
              </a:r>
            </a:p>
          </p:txBody>
        </p:sp>
      </p:grpSp>
      <p:pic>
        <p:nvPicPr>
          <p:cNvPr id="97" name="Picture 96">
            <a:extLst>
              <a:ext uri="{FF2B5EF4-FFF2-40B4-BE49-F238E27FC236}">
                <a16:creationId xmlns:a16="http://schemas.microsoft.com/office/drawing/2014/main" id="{E0FCFA9D-E5FB-4E7A-A552-A0B2B35EDFF9}"/>
              </a:ext>
            </a:extLst>
          </p:cNvPr>
          <p:cNvPicPr>
            <a:picLocks noChangeAspect="1"/>
          </p:cNvPicPr>
          <p:nvPr/>
        </p:nvPicPr>
        <p:blipFill>
          <a:blip r:embed="rId5"/>
          <a:stretch>
            <a:fillRect/>
          </a:stretch>
        </p:blipFill>
        <p:spPr>
          <a:xfrm>
            <a:off x="3236294" y="121643"/>
            <a:ext cx="5267960" cy="1670680"/>
          </a:xfrm>
          <a:prstGeom prst="rect">
            <a:avLst/>
          </a:prstGeom>
          <a:ln>
            <a:noFill/>
          </a:ln>
          <a:effectLst>
            <a:outerShdw blurRad="190500" algn="tl" rotWithShape="0">
              <a:srgbClr val="000000">
                <a:alpha val="70000"/>
              </a:srgbClr>
            </a:outerShdw>
          </a:effectLst>
        </p:spPr>
      </p:pic>
      <p:pic>
        <p:nvPicPr>
          <p:cNvPr id="98" name="Picture 97">
            <a:extLst>
              <a:ext uri="{FF2B5EF4-FFF2-40B4-BE49-F238E27FC236}">
                <a16:creationId xmlns:a16="http://schemas.microsoft.com/office/drawing/2014/main" id="{3FCD8F65-9262-43A5-ABE1-84D15C49417A}"/>
              </a:ext>
            </a:extLst>
          </p:cNvPr>
          <p:cNvPicPr>
            <a:picLocks noChangeAspect="1"/>
          </p:cNvPicPr>
          <p:nvPr/>
        </p:nvPicPr>
        <p:blipFill>
          <a:blip r:embed="rId6"/>
          <a:stretch>
            <a:fillRect/>
          </a:stretch>
        </p:blipFill>
        <p:spPr>
          <a:xfrm>
            <a:off x="3236294" y="2003705"/>
            <a:ext cx="5267960" cy="1535487"/>
          </a:xfrm>
          <a:prstGeom prst="rect">
            <a:avLst/>
          </a:prstGeom>
          <a:ln>
            <a:noFill/>
          </a:ln>
          <a:effectLst>
            <a:outerShdw blurRad="190500" algn="tl" rotWithShape="0">
              <a:srgbClr val="000000">
                <a:alpha val="70000"/>
              </a:srgbClr>
            </a:outerShdw>
          </a:effectLst>
        </p:spPr>
      </p:pic>
      <p:pic>
        <p:nvPicPr>
          <p:cNvPr id="99" name="Picture 98">
            <a:extLst>
              <a:ext uri="{FF2B5EF4-FFF2-40B4-BE49-F238E27FC236}">
                <a16:creationId xmlns:a16="http://schemas.microsoft.com/office/drawing/2014/main" id="{28E38B8C-05BB-41DE-8D6E-E9345DE7E3C6}"/>
              </a:ext>
            </a:extLst>
          </p:cNvPr>
          <p:cNvPicPr>
            <a:picLocks noChangeAspect="1"/>
          </p:cNvPicPr>
          <p:nvPr/>
        </p:nvPicPr>
        <p:blipFill>
          <a:blip r:embed="rId7"/>
          <a:stretch>
            <a:fillRect/>
          </a:stretch>
        </p:blipFill>
        <p:spPr>
          <a:xfrm>
            <a:off x="3237852" y="3791345"/>
            <a:ext cx="5267960" cy="1160668"/>
          </a:xfrm>
          <a:prstGeom prst="rect">
            <a:avLst/>
          </a:prstGeom>
          <a:ln>
            <a:noFill/>
          </a:ln>
          <a:effectLst>
            <a:outerShdw blurRad="190500" algn="tl" rotWithShape="0">
              <a:srgbClr val="000000">
                <a:alpha val="70000"/>
              </a:srgbClr>
            </a:outerShdw>
          </a:effectLst>
        </p:spPr>
      </p:pic>
      <p:sp>
        <p:nvSpPr>
          <p:cNvPr id="100" name="Arrow: Right 99">
            <a:extLst>
              <a:ext uri="{FF2B5EF4-FFF2-40B4-BE49-F238E27FC236}">
                <a16:creationId xmlns:a16="http://schemas.microsoft.com/office/drawing/2014/main" id="{05EEC9DB-E953-485B-80BF-77CBF4EB2084}"/>
              </a:ext>
            </a:extLst>
          </p:cNvPr>
          <p:cNvSpPr/>
          <p:nvPr/>
        </p:nvSpPr>
        <p:spPr>
          <a:xfrm>
            <a:off x="3033732" y="1429267"/>
            <a:ext cx="304800" cy="157480"/>
          </a:xfrm>
          <a:prstGeom prst="rightArrow">
            <a:avLst/>
          </a:prstGeom>
          <a:noFill/>
          <a:ln w="6350" cap="flat" cmpd="sng" algn="ctr">
            <a:solidFill>
              <a:srgbClr val="318DC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just"/>
            <a:endParaRPr lang="en-US"/>
          </a:p>
        </p:txBody>
      </p:sp>
      <p:sp>
        <p:nvSpPr>
          <p:cNvPr id="101" name="Arrow: Right 100">
            <a:extLst>
              <a:ext uri="{FF2B5EF4-FFF2-40B4-BE49-F238E27FC236}">
                <a16:creationId xmlns:a16="http://schemas.microsoft.com/office/drawing/2014/main" id="{EF5B6284-3140-44B6-8AD7-4588E8A04689}"/>
              </a:ext>
            </a:extLst>
          </p:cNvPr>
          <p:cNvSpPr/>
          <p:nvPr/>
        </p:nvSpPr>
        <p:spPr>
          <a:xfrm>
            <a:off x="3021032" y="3139796"/>
            <a:ext cx="304800" cy="157480"/>
          </a:xfrm>
          <a:prstGeom prst="rightArrow">
            <a:avLst/>
          </a:prstGeom>
          <a:noFill/>
          <a:ln w="6350" cap="flat" cmpd="sng" algn="ctr">
            <a:solidFill>
              <a:srgbClr val="318DC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just"/>
            <a:endParaRPr lang="en-US"/>
          </a:p>
        </p:txBody>
      </p:sp>
      <p:sp>
        <p:nvSpPr>
          <p:cNvPr id="102" name="Arrow: Right 101">
            <a:extLst>
              <a:ext uri="{FF2B5EF4-FFF2-40B4-BE49-F238E27FC236}">
                <a16:creationId xmlns:a16="http://schemas.microsoft.com/office/drawing/2014/main" id="{E53A218D-3BA4-4341-A096-94B58C3A7F29}"/>
              </a:ext>
            </a:extLst>
          </p:cNvPr>
          <p:cNvSpPr/>
          <p:nvPr/>
        </p:nvSpPr>
        <p:spPr>
          <a:xfrm>
            <a:off x="3033732" y="4822050"/>
            <a:ext cx="304800" cy="157480"/>
          </a:xfrm>
          <a:prstGeom prst="rightArrow">
            <a:avLst/>
          </a:prstGeom>
          <a:noFill/>
          <a:ln w="6350" cap="flat" cmpd="sng" algn="ctr">
            <a:solidFill>
              <a:srgbClr val="318DC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just"/>
            <a:endParaRPr lang="en-US"/>
          </a:p>
        </p:txBody>
      </p:sp>
      <p:pic>
        <p:nvPicPr>
          <p:cNvPr id="103" name="Audio 4">
            <a:hlinkClick r:id="" action="ppaction://media"/>
            <a:extLst>
              <a:ext uri="{FF2B5EF4-FFF2-40B4-BE49-F238E27FC236}">
                <a16:creationId xmlns:a16="http://schemas.microsoft.com/office/drawing/2014/main" id="{095F8700-1677-4E27-B98D-159E3B56440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686800" y="91440"/>
            <a:ext cx="182880" cy="182880"/>
          </a:xfrm>
          <a:prstGeom prst="rect">
            <a:avLst/>
          </a:prstGeom>
        </p:spPr>
      </p:pic>
    </p:spTree>
    <p:extLst>
      <p:ext uri="{BB962C8B-B14F-4D97-AF65-F5344CB8AC3E}">
        <p14:creationId xmlns:p14="http://schemas.microsoft.com/office/powerpoint/2010/main" val="154104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36" fill="hold"/>
                                        <p:tgtEl>
                                          <p:spTgt spid="10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64E-C7A7-4D98-9248-B1CC67BD066F}"/>
              </a:ext>
            </a:extLst>
          </p:cNvPr>
          <p:cNvSpPr>
            <a:spLocks noGrp="1"/>
          </p:cNvSpPr>
          <p:nvPr>
            <p:ph type="title"/>
          </p:nvPr>
        </p:nvSpPr>
        <p:spPr/>
        <p:txBody>
          <a:bodyPr/>
          <a:lstStyle/>
          <a:p>
            <a:r>
              <a:rPr lang="en-US" dirty="0">
                <a:latin typeface="Barlow SemiBold" panose="020B0604020202020204" charset="0"/>
              </a:rPr>
              <a:t>Reports</a:t>
            </a:r>
          </a:p>
        </p:txBody>
      </p:sp>
      <p:sp>
        <p:nvSpPr>
          <p:cNvPr id="3" name="Slide Number Placeholder 2">
            <a:extLst>
              <a:ext uri="{FF2B5EF4-FFF2-40B4-BE49-F238E27FC236}">
                <a16:creationId xmlns:a16="http://schemas.microsoft.com/office/drawing/2014/main" id="{AF5C14B0-49D0-41CF-83BB-7B7B3C5BE4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sp>
        <p:nvSpPr>
          <p:cNvPr id="4" name="TextBox 3">
            <a:extLst>
              <a:ext uri="{FF2B5EF4-FFF2-40B4-BE49-F238E27FC236}">
                <a16:creationId xmlns:a16="http://schemas.microsoft.com/office/drawing/2014/main" id="{76BD29CC-D0B2-4752-A1FC-38F15C256AD2}"/>
              </a:ext>
            </a:extLst>
          </p:cNvPr>
          <p:cNvSpPr txBox="1"/>
          <p:nvPr/>
        </p:nvSpPr>
        <p:spPr>
          <a:xfrm>
            <a:off x="704088" y="1371600"/>
            <a:ext cx="7767825" cy="4113947"/>
          </a:xfrm>
          <a:prstGeom prst="rect">
            <a:avLst/>
          </a:prstGeom>
          <a:noFill/>
        </p:spPr>
        <p:txBody>
          <a:bodyPr wrap="square" rtlCol="0">
            <a:spAutoFit/>
          </a:bodyPr>
          <a:lstStyle/>
          <a:p>
            <a:pPr algn="just">
              <a:lnSpc>
                <a:spcPct val="150000"/>
              </a:lnSpc>
            </a:pPr>
            <a:r>
              <a:rPr lang="en-US" dirty="0">
                <a:latin typeface="Barlow" panose="020B0604020202020204" charset="0"/>
              </a:rPr>
              <a:t>Useful business insights that we can obtain through the new system developed:</a:t>
            </a:r>
          </a:p>
          <a:p>
            <a:pPr marL="285750" indent="-285750" algn="just">
              <a:lnSpc>
                <a:spcPct val="150000"/>
              </a:lnSpc>
              <a:buFont typeface="Arial" panose="020B0604020202020204" pitchFamily="34" charset="0"/>
              <a:buChar char="•"/>
            </a:pPr>
            <a:r>
              <a:rPr lang="en-US" dirty="0">
                <a:latin typeface="Barlow" panose="020B0604020202020204" charset="0"/>
              </a:rPr>
              <a:t>Seller’s performance can be tracked and measured. A seller with high return can be detrimental to the business. Identifying such sellers early is beneficial to the business. </a:t>
            </a:r>
          </a:p>
          <a:p>
            <a:pPr marL="285750" indent="-285750" algn="just">
              <a:lnSpc>
                <a:spcPct val="150000"/>
              </a:lnSpc>
              <a:buFont typeface="Arial" panose="020B0604020202020204" pitchFamily="34" charset="0"/>
              <a:buChar char="•"/>
            </a:pPr>
            <a:r>
              <a:rPr lang="en-US" dirty="0">
                <a:latin typeface="Barlow" panose="020B0604020202020204" charset="0"/>
              </a:rPr>
              <a:t>For the partial RTO orders, we can see how much value was to be delivered and how much were we be able to deliver. </a:t>
            </a:r>
          </a:p>
          <a:p>
            <a:pPr marL="285750" indent="-285750" algn="just">
              <a:lnSpc>
                <a:spcPct val="150000"/>
              </a:lnSpc>
              <a:buFont typeface="Arial" panose="020B0604020202020204" pitchFamily="34" charset="0"/>
              <a:buChar char="•"/>
            </a:pPr>
            <a:r>
              <a:rPr lang="en-US" dirty="0">
                <a:latin typeface="Barlow" panose="020B0604020202020204" charset="0"/>
              </a:rPr>
              <a:t>We can identify the products which have maximum demand and those which are being returned the most.</a:t>
            </a:r>
          </a:p>
          <a:p>
            <a:pPr marL="285750" indent="-285750" algn="just">
              <a:lnSpc>
                <a:spcPct val="150000"/>
              </a:lnSpc>
              <a:buFont typeface="Arial" panose="020B0604020202020204" pitchFamily="34" charset="0"/>
              <a:buChar char="•"/>
            </a:pPr>
            <a:r>
              <a:rPr lang="en-US" dirty="0">
                <a:latin typeface="Barlow" panose="020B0604020202020204" charset="0"/>
              </a:rPr>
              <a:t>Gives an aim for the timeline to target to complete a return to increase customer satisfaction. A better return experience increases customer engagement and trust with the platform and promotes healthy return behavior.</a:t>
            </a:r>
          </a:p>
          <a:p>
            <a:pPr marL="285750" indent="-285750" algn="just">
              <a:lnSpc>
                <a:spcPct val="200000"/>
              </a:lnSpc>
              <a:buFont typeface="Arial" panose="020B0604020202020204" pitchFamily="34" charset="0"/>
              <a:buChar char="•"/>
            </a:pPr>
            <a:endParaRPr lang="en-US" dirty="0">
              <a:latin typeface="+mn-lt"/>
            </a:endParaRPr>
          </a:p>
          <a:p>
            <a:pPr marL="285750" indent="-285750" algn="just">
              <a:lnSpc>
                <a:spcPct val="200000"/>
              </a:lnSpc>
              <a:buFont typeface="Arial" panose="020B0604020202020204" pitchFamily="34" charset="0"/>
              <a:buChar char="•"/>
            </a:pPr>
            <a:endParaRPr lang="en-US" dirty="0">
              <a:latin typeface="+mn-lt"/>
            </a:endParaRPr>
          </a:p>
        </p:txBody>
      </p:sp>
      <p:pic>
        <p:nvPicPr>
          <p:cNvPr id="5" name="Audio 7">
            <a:hlinkClick r:id="" action="ppaction://media"/>
            <a:extLst>
              <a:ext uri="{FF2B5EF4-FFF2-40B4-BE49-F238E27FC236}">
                <a16:creationId xmlns:a16="http://schemas.microsoft.com/office/drawing/2014/main" id="{0A14CF20-74AF-49A1-A33A-A45E313E10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91440"/>
            <a:ext cx="182880" cy="182880"/>
          </a:xfrm>
          <a:prstGeom prst="rect">
            <a:avLst/>
          </a:prstGeom>
        </p:spPr>
      </p:pic>
    </p:spTree>
    <p:extLst>
      <p:ext uri="{BB962C8B-B14F-4D97-AF65-F5344CB8AC3E}">
        <p14:creationId xmlns:p14="http://schemas.microsoft.com/office/powerpoint/2010/main" val="110442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6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30E22-7C34-41BE-82FF-29A7845D9426}"/>
              </a:ext>
            </a:extLst>
          </p:cNvPr>
          <p:cNvSpPr>
            <a:spLocks noGrp="1"/>
          </p:cNvSpPr>
          <p:nvPr>
            <p:ph type="title"/>
          </p:nvPr>
        </p:nvSpPr>
        <p:spPr/>
        <p:txBody>
          <a:bodyPr/>
          <a:lstStyle/>
          <a:p>
            <a:r>
              <a:rPr lang="en-US" dirty="0">
                <a:latin typeface="Barlow SemiBold" panose="020B0604020202020204" charset="0"/>
              </a:rPr>
              <a:t>Report 1</a:t>
            </a:r>
          </a:p>
        </p:txBody>
      </p:sp>
      <p:sp>
        <p:nvSpPr>
          <p:cNvPr id="3" name="Slide Number Placeholder 2">
            <a:extLst>
              <a:ext uri="{FF2B5EF4-FFF2-40B4-BE49-F238E27FC236}">
                <a16:creationId xmlns:a16="http://schemas.microsoft.com/office/drawing/2014/main" id="{41103E53-5A89-44D4-B7B1-3DF00B6FB9C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sp>
        <p:nvSpPr>
          <p:cNvPr id="6" name="TextBox 5">
            <a:extLst>
              <a:ext uri="{FF2B5EF4-FFF2-40B4-BE49-F238E27FC236}">
                <a16:creationId xmlns:a16="http://schemas.microsoft.com/office/drawing/2014/main" id="{BD423D01-5BCC-4D9E-90DE-CDEC2DC2BA4D}"/>
              </a:ext>
            </a:extLst>
          </p:cNvPr>
          <p:cNvSpPr txBox="1"/>
          <p:nvPr/>
        </p:nvSpPr>
        <p:spPr>
          <a:xfrm>
            <a:off x="704088" y="1371600"/>
            <a:ext cx="7843200" cy="198644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1" dirty="0">
                <a:latin typeface="Barlow" panose="020B0604020202020204" charset="0"/>
              </a:rPr>
              <a:t>Purpose</a:t>
            </a:r>
            <a:r>
              <a:rPr lang="en-US" dirty="0">
                <a:latin typeface="Barlow" panose="020B0604020202020204" charset="0"/>
              </a:rPr>
              <a:t>: Customer perception of return as time taken to complete increases</a:t>
            </a:r>
          </a:p>
          <a:p>
            <a:pPr marL="285750" indent="-285750" algn="just">
              <a:lnSpc>
                <a:spcPct val="150000"/>
              </a:lnSpc>
              <a:buFont typeface="Arial" panose="020B0604020202020204" pitchFamily="34" charset="0"/>
              <a:buChar char="•"/>
            </a:pPr>
            <a:r>
              <a:rPr lang="en-US" b="1" dirty="0">
                <a:latin typeface="Barlow" panose="020B0604020202020204" charset="0"/>
              </a:rPr>
              <a:t>Benefit</a:t>
            </a:r>
            <a:r>
              <a:rPr lang="en-US" dirty="0">
                <a:latin typeface="Barlow" panose="020B0604020202020204" charset="0"/>
              </a:rPr>
              <a:t>: Derive insights to improve business performance</a:t>
            </a:r>
          </a:p>
          <a:p>
            <a:pPr marL="285750" indent="-285750" algn="just">
              <a:lnSpc>
                <a:spcPct val="150000"/>
              </a:lnSpc>
              <a:buFont typeface="Arial" panose="020B0604020202020204" pitchFamily="34" charset="0"/>
              <a:buChar char="•"/>
            </a:pPr>
            <a:r>
              <a:rPr lang="en-US" b="1" dirty="0">
                <a:latin typeface="Barlow" panose="020B0604020202020204" charset="0"/>
              </a:rPr>
              <a:t>Use in Business</a:t>
            </a:r>
            <a:r>
              <a:rPr lang="en-US" dirty="0">
                <a:latin typeface="Barlow" panose="020B0604020202020204" charset="0"/>
              </a:rPr>
              <a:t>: Gives an aim for the timeline to target to complete a return to increase customer satisfaction. A better return experience increases customer engagement and trust with the platform and promotes healthy return behavior.</a:t>
            </a:r>
          </a:p>
          <a:p>
            <a:pPr marL="285750" indent="-285750" algn="just">
              <a:lnSpc>
                <a:spcPct val="150000"/>
              </a:lnSpc>
              <a:buFont typeface="Arial" panose="020B0604020202020204" pitchFamily="34" charset="0"/>
              <a:buChar char="•"/>
            </a:pPr>
            <a:r>
              <a:rPr lang="en-US" b="1" dirty="0">
                <a:latin typeface="Barlow" panose="020B0604020202020204" charset="0"/>
              </a:rPr>
              <a:t>Output:</a:t>
            </a:r>
          </a:p>
        </p:txBody>
      </p:sp>
      <p:pic>
        <p:nvPicPr>
          <p:cNvPr id="8" name="Picture 7">
            <a:extLst>
              <a:ext uri="{FF2B5EF4-FFF2-40B4-BE49-F238E27FC236}">
                <a16:creationId xmlns:a16="http://schemas.microsoft.com/office/drawing/2014/main" id="{74629964-99CC-4EC0-BF67-688BB5FE9C8B}"/>
              </a:ext>
            </a:extLst>
          </p:cNvPr>
          <p:cNvPicPr>
            <a:picLocks noChangeAspect="1"/>
          </p:cNvPicPr>
          <p:nvPr/>
        </p:nvPicPr>
        <p:blipFill>
          <a:blip r:embed="rId5"/>
          <a:stretch>
            <a:fillRect/>
          </a:stretch>
        </p:blipFill>
        <p:spPr>
          <a:xfrm>
            <a:off x="1786105" y="3143598"/>
            <a:ext cx="4196223" cy="1810528"/>
          </a:xfrm>
          <a:prstGeom prst="rect">
            <a:avLst/>
          </a:prstGeom>
        </p:spPr>
      </p:pic>
      <p:pic>
        <p:nvPicPr>
          <p:cNvPr id="7" name="Audio 3">
            <a:hlinkClick r:id="" action="ppaction://media"/>
            <a:extLst>
              <a:ext uri="{FF2B5EF4-FFF2-40B4-BE49-F238E27FC236}">
                <a16:creationId xmlns:a16="http://schemas.microsoft.com/office/drawing/2014/main" id="{A063B147-AB06-4D2E-AA5E-BEF22AC71B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91440"/>
            <a:ext cx="182880" cy="182880"/>
          </a:xfrm>
          <a:prstGeom prst="rect">
            <a:avLst/>
          </a:prstGeom>
        </p:spPr>
      </p:pic>
    </p:spTree>
    <p:extLst>
      <p:ext uri="{BB962C8B-B14F-4D97-AF65-F5344CB8AC3E}">
        <p14:creationId xmlns:p14="http://schemas.microsoft.com/office/powerpoint/2010/main" val="414708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7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600"/>
              <a:buNone/>
            </a:pPr>
            <a:r>
              <a:rPr lang="en" dirty="0"/>
              <a:t>Team 13</a:t>
            </a:r>
            <a:endParaRPr dirty="0"/>
          </a:p>
        </p:txBody>
      </p:sp>
      <p:sp>
        <p:nvSpPr>
          <p:cNvPr id="348" name="Google Shape;348;p13"/>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
              <a:t>2</a:t>
            </a:fld>
            <a:endParaRPr/>
          </a:p>
        </p:txBody>
      </p:sp>
      <p:pic>
        <p:nvPicPr>
          <p:cNvPr id="349" name="Google Shape;349;p13"/>
          <p:cNvPicPr preferRelativeResize="0"/>
          <p:nvPr/>
        </p:nvPicPr>
        <p:blipFill>
          <a:blip r:embed="rId5"/>
          <a:srcRect/>
          <a:stretch/>
        </p:blipFill>
        <p:spPr>
          <a:xfrm>
            <a:off x="1070854" y="2066821"/>
            <a:ext cx="1489200" cy="1489200"/>
          </a:xfrm>
          <a:prstGeom prst="ellipse">
            <a:avLst/>
          </a:prstGeom>
          <a:noFill/>
          <a:ln>
            <a:noFill/>
          </a:ln>
        </p:spPr>
      </p:pic>
      <p:sp>
        <p:nvSpPr>
          <p:cNvPr id="350" name="Google Shape;350;p13"/>
          <p:cNvSpPr txBox="1"/>
          <p:nvPr/>
        </p:nvSpPr>
        <p:spPr>
          <a:xfrm>
            <a:off x="1070854" y="3685846"/>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dk1"/>
                </a:solidFill>
                <a:latin typeface="Barlow SemiBold" panose="020B0604020202020204" charset="0"/>
                <a:ea typeface="Barlow"/>
                <a:cs typeface="Barlow"/>
                <a:sym typeface="Barlow"/>
              </a:rPr>
              <a:t>Abhinav Dubey</a:t>
            </a:r>
          </a:p>
          <a:p>
            <a:pPr marL="0" marR="0" lvl="0" indent="0" algn="ctr" rtl="0">
              <a:lnSpc>
                <a:spcPct val="100000"/>
              </a:lnSpc>
              <a:spcBef>
                <a:spcPts val="0"/>
              </a:spcBef>
              <a:spcAft>
                <a:spcPts val="0"/>
              </a:spcAft>
              <a:buClr>
                <a:srgbClr val="000000"/>
              </a:buClr>
              <a:buSzPts val="1200"/>
              <a:buFont typeface="Arial"/>
              <a:buNone/>
            </a:pPr>
            <a:r>
              <a:rPr lang="en" sz="1200" dirty="0">
                <a:solidFill>
                  <a:schemeClr val="dk1"/>
                </a:solidFill>
                <a:latin typeface="Barlow SemiBold" panose="020B0604020202020204" charset="0"/>
                <a:ea typeface="Barlow"/>
                <a:cs typeface="Barlow"/>
                <a:sym typeface="Barlow"/>
              </a:rPr>
              <a:t>abd20003</a:t>
            </a:r>
            <a:endParaRPr lang="en" sz="1200" i="0" u="none" strike="noStrike" cap="none" dirty="0">
              <a:solidFill>
                <a:schemeClr val="dk1"/>
              </a:solidFill>
              <a:latin typeface="Barlow SemiBold" panose="020B0604020202020204" charset="0"/>
              <a:ea typeface="Barlow"/>
              <a:cs typeface="Barlow"/>
              <a:sym typeface="Barlow"/>
            </a:endParaRPr>
          </a:p>
          <a:p>
            <a:pPr marL="0" marR="0" lvl="0" indent="0" algn="ctr" rtl="0">
              <a:lnSpc>
                <a:spcPct val="100000"/>
              </a:lnSpc>
              <a:spcBef>
                <a:spcPts val="0"/>
              </a:spcBef>
              <a:spcAft>
                <a:spcPts val="0"/>
              </a:spcAft>
              <a:buClr>
                <a:srgbClr val="000000"/>
              </a:buClr>
              <a:buSzPts val="1200"/>
              <a:buFont typeface="Arial"/>
              <a:buNone/>
            </a:pPr>
            <a:endParaRPr sz="800" b="0" i="0" u="none" strike="noStrike" cap="none" dirty="0">
              <a:solidFill>
                <a:schemeClr val="dk2"/>
              </a:solidFill>
              <a:latin typeface="Barlow SemiBold" panose="020B0604020202020204" charset="0"/>
              <a:ea typeface="Barlow"/>
              <a:cs typeface="Barlow"/>
              <a:sym typeface="Barlow"/>
            </a:endParaRPr>
          </a:p>
        </p:txBody>
      </p:sp>
      <p:pic>
        <p:nvPicPr>
          <p:cNvPr id="351" name="Google Shape;351;p13"/>
          <p:cNvPicPr preferRelativeResize="0"/>
          <p:nvPr/>
        </p:nvPicPr>
        <p:blipFill>
          <a:blip r:embed="rId6"/>
          <a:srcRect t="10000" b="10000"/>
          <a:stretch/>
        </p:blipFill>
        <p:spPr>
          <a:xfrm>
            <a:off x="3050579" y="2066821"/>
            <a:ext cx="1489200" cy="1489200"/>
          </a:xfrm>
          <a:prstGeom prst="ellipse">
            <a:avLst/>
          </a:prstGeom>
          <a:noFill/>
          <a:ln>
            <a:noFill/>
          </a:ln>
        </p:spPr>
      </p:pic>
      <p:sp>
        <p:nvSpPr>
          <p:cNvPr id="352" name="Google Shape;352;p13"/>
          <p:cNvSpPr txBox="1"/>
          <p:nvPr/>
        </p:nvSpPr>
        <p:spPr>
          <a:xfrm>
            <a:off x="3055604" y="3685846"/>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dk1"/>
                </a:solidFill>
                <a:latin typeface="Barlow SemiBold" panose="020B0604020202020204" charset="0"/>
                <a:ea typeface="Barlow"/>
                <a:cs typeface="Barlow"/>
                <a:sym typeface="Barlow"/>
              </a:rPr>
              <a:t>Bhavya Bansal</a:t>
            </a:r>
          </a:p>
          <a:p>
            <a:pPr marL="0" marR="0" lvl="0" indent="0" algn="ctr" rtl="0">
              <a:lnSpc>
                <a:spcPct val="100000"/>
              </a:lnSpc>
              <a:spcBef>
                <a:spcPts val="0"/>
              </a:spcBef>
              <a:spcAft>
                <a:spcPts val="0"/>
              </a:spcAft>
              <a:buClr>
                <a:srgbClr val="000000"/>
              </a:buClr>
              <a:buSzPts val="1200"/>
              <a:buFont typeface="Arial"/>
              <a:buNone/>
            </a:pPr>
            <a:r>
              <a:rPr lang="en" sz="1200" dirty="0">
                <a:solidFill>
                  <a:schemeClr val="dk1"/>
                </a:solidFill>
                <a:latin typeface="Barlow SemiBold" panose="020B0604020202020204" charset="0"/>
                <a:ea typeface="Barlow"/>
                <a:cs typeface="Barlow"/>
                <a:sym typeface="Barlow"/>
              </a:rPr>
              <a:t>bhb20004</a:t>
            </a:r>
            <a:endParaRPr sz="1400" i="0" u="none" strike="noStrike" cap="none" dirty="0">
              <a:solidFill>
                <a:srgbClr val="000000"/>
              </a:solidFill>
              <a:latin typeface="Barlow SemiBold" panose="020B0604020202020204" charset="0"/>
              <a:ea typeface="Barlow"/>
              <a:cs typeface="Barlow"/>
              <a:sym typeface="Barlow"/>
            </a:endParaRPr>
          </a:p>
        </p:txBody>
      </p:sp>
      <p:pic>
        <p:nvPicPr>
          <p:cNvPr id="353" name="Google Shape;353;p13"/>
          <p:cNvPicPr preferRelativeResize="0"/>
          <p:nvPr/>
        </p:nvPicPr>
        <p:blipFill>
          <a:blip r:embed="rId7"/>
          <a:srcRect t="11687" b="11687"/>
          <a:stretch/>
        </p:blipFill>
        <p:spPr>
          <a:xfrm>
            <a:off x="5030304" y="2066821"/>
            <a:ext cx="1489200" cy="1489200"/>
          </a:xfrm>
          <a:prstGeom prst="ellipse">
            <a:avLst/>
          </a:prstGeom>
          <a:noFill/>
          <a:ln>
            <a:noFill/>
          </a:ln>
        </p:spPr>
      </p:pic>
      <p:sp>
        <p:nvSpPr>
          <p:cNvPr id="354" name="Google Shape;354;p13"/>
          <p:cNvSpPr txBox="1"/>
          <p:nvPr/>
        </p:nvSpPr>
        <p:spPr>
          <a:xfrm>
            <a:off x="5035329" y="3685846"/>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dk1"/>
                </a:solidFill>
                <a:latin typeface="Barlow SemiBold" panose="020B0604020202020204" charset="0"/>
                <a:ea typeface="Barlow"/>
                <a:cs typeface="Barlow"/>
                <a:sym typeface="Barlow"/>
              </a:rPr>
              <a:t>Mayank Patidar</a:t>
            </a:r>
          </a:p>
          <a:p>
            <a:pPr marL="0" marR="0" lvl="0" indent="0" algn="ctr" rtl="0">
              <a:lnSpc>
                <a:spcPct val="100000"/>
              </a:lnSpc>
              <a:spcBef>
                <a:spcPts val="0"/>
              </a:spcBef>
              <a:spcAft>
                <a:spcPts val="0"/>
              </a:spcAft>
              <a:buClr>
                <a:srgbClr val="000000"/>
              </a:buClr>
              <a:buSzPts val="1200"/>
              <a:buFont typeface="Arial"/>
              <a:buNone/>
            </a:pPr>
            <a:r>
              <a:rPr lang="en" sz="1200" dirty="0">
                <a:solidFill>
                  <a:schemeClr val="dk1"/>
                </a:solidFill>
                <a:latin typeface="Barlow SemiBold" panose="020B0604020202020204" charset="0"/>
                <a:ea typeface="Barlow"/>
                <a:cs typeface="Barlow"/>
                <a:sym typeface="Barlow"/>
              </a:rPr>
              <a:t>map20016</a:t>
            </a:r>
            <a:br>
              <a:rPr lang="en" sz="1400" b="0" i="0" u="none" strike="noStrike" cap="none" dirty="0">
                <a:solidFill>
                  <a:srgbClr val="000000"/>
                </a:solidFill>
                <a:latin typeface="Barlow SemiBold" panose="020B0604020202020204" charset="0"/>
                <a:ea typeface="Barlow"/>
                <a:cs typeface="Barlow"/>
                <a:sym typeface="Barlow"/>
              </a:rPr>
            </a:br>
            <a:endParaRPr sz="1400" b="0" i="0" u="none" strike="noStrike" cap="none" dirty="0">
              <a:solidFill>
                <a:srgbClr val="000000"/>
              </a:solidFill>
              <a:latin typeface="Barlow SemiBold" panose="020B0604020202020204" charset="0"/>
              <a:ea typeface="Barlow"/>
              <a:cs typeface="Barlow"/>
              <a:sym typeface="Barlow"/>
            </a:endParaRPr>
          </a:p>
        </p:txBody>
      </p:sp>
      <p:pic>
        <p:nvPicPr>
          <p:cNvPr id="355" name="Google Shape;355;p13"/>
          <p:cNvPicPr preferRelativeResize="0"/>
          <p:nvPr/>
        </p:nvPicPr>
        <p:blipFill>
          <a:blip r:embed="rId8"/>
          <a:srcRect l="12500" r="12500"/>
          <a:stretch/>
        </p:blipFill>
        <p:spPr>
          <a:xfrm>
            <a:off x="7010029" y="2066821"/>
            <a:ext cx="1489200" cy="1489200"/>
          </a:xfrm>
          <a:prstGeom prst="ellipse">
            <a:avLst/>
          </a:prstGeom>
          <a:noFill/>
          <a:ln>
            <a:noFill/>
          </a:ln>
        </p:spPr>
      </p:pic>
      <p:sp>
        <p:nvSpPr>
          <p:cNvPr id="356" name="Google Shape;356;p13"/>
          <p:cNvSpPr txBox="1"/>
          <p:nvPr/>
        </p:nvSpPr>
        <p:spPr>
          <a:xfrm>
            <a:off x="7015054" y="3685846"/>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dk1"/>
                </a:solidFill>
                <a:latin typeface="Barlow SemiBold" panose="020B0604020202020204" charset="0"/>
                <a:ea typeface="Barlow"/>
                <a:cs typeface="Barlow"/>
                <a:sym typeface="Barlow"/>
              </a:rPr>
              <a:t>Priyanka Patel</a:t>
            </a:r>
          </a:p>
          <a:p>
            <a:pPr marL="0" marR="0" lvl="0" indent="0" algn="ctr" rtl="0">
              <a:lnSpc>
                <a:spcPct val="100000"/>
              </a:lnSpc>
              <a:spcBef>
                <a:spcPts val="0"/>
              </a:spcBef>
              <a:spcAft>
                <a:spcPts val="0"/>
              </a:spcAft>
              <a:buClr>
                <a:srgbClr val="000000"/>
              </a:buClr>
              <a:buSzPts val="1200"/>
              <a:buFont typeface="Arial"/>
              <a:buNone/>
            </a:pPr>
            <a:r>
              <a:rPr lang="en" sz="1200" dirty="0">
                <a:solidFill>
                  <a:schemeClr val="dk1"/>
                </a:solidFill>
                <a:latin typeface="Barlow SemiBold" panose="020B0604020202020204" charset="0"/>
                <a:ea typeface="Barlow"/>
                <a:cs typeface="Barlow"/>
                <a:sym typeface="Barlow"/>
              </a:rPr>
              <a:t>prp20002</a:t>
            </a:r>
            <a:br>
              <a:rPr lang="en" sz="1400" b="0" i="0" u="none" strike="noStrike" cap="none" dirty="0">
                <a:solidFill>
                  <a:srgbClr val="000000"/>
                </a:solidFill>
                <a:latin typeface="Barlow SemiBold" panose="020B0604020202020204" charset="0"/>
                <a:ea typeface="Barlow"/>
                <a:cs typeface="Barlow"/>
                <a:sym typeface="Barlow"/>
              </a:rPr>
            </a:br>
            <a:endParaRPr sz="1400" b="0" i="0" u="none" strike="noStrike" cap="none" dirty="0">
              <a:solidFill>
                <a:srgbClr val="000000"/>
              </a:solidFill>
              <a:latin typeface="Barlow SemiBold" panose="020B0604020202020204" charset="0"/>
              <a:ea typeface="Barlow"/>
              <a:cs typeface="Barlow"/>
              <a:sym typeface="Barlow"/>
            </a:endParaRPr>
          </a:p>
        </p:txBody>
      </p:sp>
      <p:pic>
        <p:nvPicPr>
          <p:cNvPr id="2" name="DB Slide 2">
            <a:hlinkClick r:id="" action="ppaction://media"/>
            <a:extLst>
              <a:ext uri="{FF2B5EF4-FFF2-40B4-BE49-F238E27FC236}">
                <a16:creationId xmlns:a16="http://schemas.microsoft.com/office/drawing/2014/main" id="{6C1C9E45-BB54-4100-8874-7CAC62369E6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686800" y="91440"/>
            <a:ext cx="182880" cy="1828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30E22-7C34-41BE-82FF-29A7845D9426}"/>
              </a:ext>
            </a:extLst>
          </p:cNvPr>
          <p:cNvSpPr>
            <a:spLocks noGrp="1"/>
          </p:cNvSpPr>
          <p:nvPr>
            <p:ph type="title"/>
          </p:nvPr>
        </p:nvSpPr>
        <p:spPr/>
        <p:txBody>
          <a:bodyPr/>
          <a:lstStyle/>
          <a:p>
            <a:r>
              <a:rPr lang="en-US" dirty="0">
                <a:latin typeface="Barlow SemiBold" panose="020B0604020202020204" charset="0"/>
              </a:rPr>
              <a:t>Report 2</a:t>
            </a:r>
          </a:p>
        </p:txBody>
      </p:sp>
      <p:sp>
        <p:nvSpPr>
          <p:cNvPr id="3" name="Slide Number Placeholder 2">
            <a:extLst>
              <a:ext uri="{FF2B5EF4-FFF2-40B4-BE49-F238E27FC236}">
                <a16:creationId xmlns:a16="http://schemas.microsoft.com/office/drawing/2014/main" id="{41103E53-5A89-44D4-B7B1-3DF00B6FB9C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
        <p:nvSpPr>
          <p:cNvPr id="9" name="TextBox 8">
            <a:extLst>
              <a:ext uri="{FF2B5EF4-FFF2-40B4-BE49-F238E27FC236}">
                <a16:creationId xmlns:a16="http://schemas.microsoft.com/office/drawing/2014/main" id="{5BB7BDC6-4F59-4B3E-AFC6-CDF49837B42C}"/>
              </a:ext>
            </a:extLst>
          </p:cNvPr>
          <p:cNvSpPr txBox="1"/>
          <p:nvPr/>
        </p:nvSpPr>
        <p:spPr>
          <a:xfrm>
            <a:off x="704088" y="1371600"/>
            <a:ext cx="7794138" cy="230960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1" dirty="0">
                <a:latin typeface="Barlow" panose="020B0604020202020204" charset="0"/>
              </a:rPr>
              <a:t>Purpose</a:t>
            </a:r>
            <a:r>
              <a:rPr lang="en-US" dirty="0">
                <a:latin typeface="Barlow" panose="020B0604020202020204" charset="0"/>
              </a:rPr>
              <a:t>: </a:t>
            </a:r>
            <a:r>
              <a:rPr lang="en-US" b="0" i="0" u="none" strike="noStrike" dirty="0">
                <a:solidFill>
                  <a:srgbClr val="000000"/>
                </a:solidFill>
                <a:effectLst/>
                <a:latin typeface="Barlow" panose="020B0604020202020204" charset="0"/>
              </a:rPr>
              <a:t> Incentivize customers for better return performance.</a:t>
            </a:r>
            <a:endParaRPr lang="en-US" dirty="0">
              <a:latin typeface="Barlow" panose="020B0604020202020204" charset="0"/>
            </a:endParaRPr>
          </a:p>
          <a:p>
            <a:pPr marL="285750" indent="-285750" algn="just">
              <a:lnSpc>
                <a:spcPct val="150000"/>
              </a:lnSpc>
              <a:buFont typeface="Arial" panose="020B0604020202020204" pitchFamily="34" charset="0"/>
              <a:buChar char="•"/>
            </a:pPr>
            <a:r>
              <a:rPr lang="en-US" b="1" dirty="0">
                <a:latin typeface="Barlow" panose="020B0604020202020204" charset="0"/>
              </a:rPr>
              <a:t>Benefit</a:t>
            </a:r>
            <a:r>
              <a:rPr lang="en-US" dirty="0">
                <a:latin typeface="Barlow" panose="020B0604020202020204" charset="0"/>
              </a:rPr>
              <a:t>: </a:t>
            </a:r>
            <a:r>
              <a:rPr lang="en-US" b="0" i="0" u="none" strike="noStrike" dirty="0">
                <a:solidFill>
                  <a:srgbClr val="000000"/>
                </a:solidFill>
                <a:effectLst/>
                <a:latin typeface="Barlow" panose="020B0604020202020204" charset="0"/>
              </a:rPr>
              <a:t>Customer retention and promoting better buyers to spend more on the platform</a:t>
            </a:r>
          </a:p>
          <a:p>
            <a:pPr marL="285750" indent="-285750" algn="just">
              <a:lnSpc>
                <a:spcPct val="150000"/>
              </a:lnSpc>
              <a:buFont typeface="Arial" panose="020B0604020202020204" pitchFamily="34" charset="0"/>
              <a:buChar char="•"/>
            </a:pPr>
            <a:r>
              <a:rPr lang="en-US" b="1" dirty="0">
                <a:latin typeface="Barlow" panose="020B0604020202020204" charset="0"/>
              </a:rPr>
              <a:t>Use in Business</a:t>
            </a:r>
            <a:r>
              <a:rPr lang="en-US" dirty="0">
                <a:latin typeface="Barlow" panose="020B0604020202020204" charset="0"/>
              </a:rPr>
              <a:t>: </a:t>
            </a:r>
            <a:r>
              <a:rPr lang="en-US" b="0" i="0" u="none" strike="noStrike" dirty="0">
                <a:solidFill>
                  <a:srgbClr val="000000"/>
                </a:solidFill>
                <a:effectLst/>
                <a:latin typeface="Barlow" panose="020B0604020202020204" charset="0"/>
              </a:rPr>
              <a:t>Lesser the number of returns, better is the profit and loss statement of the company. Hence, in order to encourage a smaller number of returns, the company is planning to provide incentives to their customers based on their return history and ensuring they retain the business with them. </a:t>
            </a:r>
          </a:p>
          <a:p>
            <a:pPr marL="285750" indent="-285750" algn="just">
              <a:lnSpc>
                <a:spcPct val="150000"/>
              </a:lnSpc>
              <a:buFont typeface="Arial" panose="020B0604020202020204" pitchFamily="34" charset="0"/>
              <a:buChar char="•"/>
            </a:pPr>
            <a:r>
              <a:rPr lang="en-US" b="1" dirty="0">
                <a:latin typeface="Barlow" panose="020B0604020202020204" charset="0"/>
              </a:rPr>
              <a:t>Output:</a:t>
            </a:r>
          </a:p>
        </p:txBody>
      </p:sp>
      <p:pic>
        <p:nvPicPr>
          <p:cNvPr id="10" name="Picture 9">
            <a:extLst>
              <a:ext uri="{FF2B5EF4-FFF2-40B4-BE49-F238E27FC236}">
                <a16:creationId xmlns:a16="http://schemas.microsoft.com/office/drawing/2014/main" id="{7B6D0C62-C804-4AA0-9579-AAAD82BD5F75}"/>
              </a:ext>
            </a:extLst>
          </p:cNvPr>
          <p:cNvPicPr>
            <a:picLocks noChangeAspect="1"/>
          </p:cNvPicPr>
          <p:nvPr/>
        </p:nvPicPr>
        <p:blipFill>
          <a:blip r:embed="rId5"/>
          <a:stretch>
            <a:fillRect/>
          </a:stretch>
        </p:blipFill>
        <p:spPr>
          <a:xfrm>
            <a:off x="1810083" y="3337328"/>
            <a:ext cx="4025991" cy="1721641"/>
          </a:xfrm>
          <a:prstGeom prst="rect">
            <a:avLst/>
          </a:prstGeom>
        </p:spPr>
      </p:pic>
      <p:pic>
        <p:nvPicPr>
          <p:cNvPr id="6" name="Audio 4">
            <a:hlinkClick r:id="" action="ppaction://media"/>
            <a:extLst>
              <a:ext uri="{FF2B5EF4-FFF2-40B4-BE49-F238E27FC236}">
                <a16:creationId xmlns:a16="http://schemas.microsoft.com/office/drawing/2014/main" id="{6E225F9F-C41C-4E68-B296-513F702F33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91440"/>
            <a:ext cx="182880" cy="182880"/>
          </a:xfrm>
          <a:prstGeom prst="rect">
            <a:avLst/>
          </a:prstGeom>
        </p:spPr>
      </p:pic>
    </p:spTree>
    <p:extLst>
      <p:ext uri="{BB962C8B-B14F-4D97-AF65-F5344CB8AC3E}">
        <p14:creationId xmlns:p14="http://schemas.microsoft.com/office/powerpoint/2010/main" val="225655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1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34"/>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
              <a:t>21</a:t>
            </a:fld>
            <a:endParaRPr/>
          </a:p>
        </p:txBody>
      </p:sp>
      <p:sp>
        <p:nvSpPr>
          <p:cNvPr id="588" name="Google Shape;588;p34"/>
          <p:cNvSpPr txBox="1">
            <a:spLocks noGrp="1"/>
          </p:cNvSpPr>
          <p:nvPr>
            <p:ph type="body" idx="4294967295"/>
          </p:nvPr>
        </p:nvSpPr>
        <p:spPr>
          <a:xfrm>
            <a:off x="712974" y="680179"/>
            <a:ext cx="1835354" cy="3557051"/>
          </a:xfrm>
          <a:prstGeom prst="rect">
            <a:avLst/>
          </a:prstGeom>
          <a:noFill/>
          <a:ln>
            <a:noFill/>
          </a:ln>
        </p:spPr>
        <p:txBody>
          <a:bodyPr spcFirstLastPara="1" wrap="square" lIns="0" tIns="0" rIns="0" bIns="0" anchor="ctr" anchorCtr="0">
            <a:noAutofit/>
          </a:bodyPr>
          <a:lstStyle/>
          <a:p>
            <a:pPr marL="0" lvl="0" indent="0" algn="l" rtl="0">
              <a:lnSpc>
                <a:spcPct val="115000"/>
              </a:lnSpc>
              <a:spcBef>
                <a:spcPts val="600"/>
              </a:spcBef>
              <a:spcAft>
                <a:spcPts val="0"/>
              </a:spcAft>
              <a:buSzPts val="2400"/>
              <a:buNone/>
            </a:pPr>
            <a:r>
              <a:rPr lang="en-US" sz="2000" dirty="0">
                <a:latin typeface="Barlow SemiBold"/>
                <a:ea typeface="Barlow SemiBold"/>
                <a:cs typeface="Barlow SemiBold"/>
                <a:sym typeface="Barlow SemiBold"/>
              </a:rPr>
              <a:t>Sample Desktop Dashboard showcasing 2 important charts for the company to derive insights from.</a:t>
            </a:r>
            <a:endParaRPr sz="2000" dirty="0"/>
          </a:p>
        </p:txBody>
      </p:sp>
      <p:pic>
        <p:nvPicPr>
          <p:cNvPr id="5" name="Picture 4" descr="A screenshot of a computer&#10;&#10;Description automatically generated with medium confidence">
            <a:extLst>
              <a:ext uri="{FF2B5EF4-FFF2-40B4-BE49-F238E27FC236}">
                <a16:creationId xmlns:a16="http://schemas.microsoft.com/office/drawing/2014/main" id="{FF1F87DE-7979-4F57-B2BF-8C72E4A4DAD6}"/>
              </a:ext>
            </a:extLst>
          </p:cNvPr>
          <p:cNvPicPr>
            <a:picLocks noChangeAspect="1"/>
          </p:cNvPicPr>
          <p:nvPr/>
        </p:nvPicPr>
        <p:blipFill>
          <a:blip r:embed="rId5"/>
          <a:stretch>
            <a:fillRect/>
          </a:stretch>
        </p:blipFill>
        <p:spPr>
          <a:xfrm>
            <a:off x="2000361" y="577121"/>
            <a:ext cx="6830743" cy="3886200"/>
          </a:xfrm>
          <a:prstGeom prst="rect">
            <a:avLst/>
          </a:prstGeom>
        </p:spPr>
      </p:pic>
      <p:pic>
        <p:nvPicPr>
          <p:cNvPr id="6" name="Audio 1">
            <a:hlinkClick r:id="" action="ppaction://media"/>
            <a:extLst>
              <a:ext uri="{FF2B5EF4-FFF2-40B4-BE49-F238E27FC236}">
                <a16:creationId xmlns:a16="http://schemas.microsoft.com/office/drawing/2014/main" id="{5AB393CE-D636-4F76-8EA4-550D86DDABC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91440"/>
            <a:ext cx="182880" cy="1828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D3874CF-19C3-4535-AD5A-8EE979CADC57}"/>
              </a:ext>
            </a:extLst>
          </p:cNvPr>
          <p:cNvSpPr>
            <a:spLocks noGrp="1"/>
          </p:cNvSpPr>
          <p:nvPr>
            <p:ph type="title"/>
          </p:nvPr>
        </p:nvSpPr>
        <p:spPr>
          <a:xfrm>
            <a:off x="661100" y="664300"/>
            <a:ext cx="7843200" cy="653700"/>
          </a:xfrm>
        </p:spPr>
        <p:txBody>
          <a:bodyPr/>
          <a:lstStyle/>
          <a:p>
            <a:r>
              <a:rPr lang="en-US" dirty="0"/>
              <a:t>CONCLUSION</a:t>
            </a:r>
          </a:p>
        </p:txBody>
      </p:sp>
      <p:sp>
        <p:nvSpPr>
          <p:cNvPr id="4" name="Slide Number Placeholder 3">
            <a:extLst>
              <a:ext uri="{FF2B5EF4-FFF2-40B4-BE49-F238E27FC236}">
                <a16:creationId xmlns:a16="http://schemas.microsoft.com/office/drawing/2014/main" id="{5E64373E-67B1-45D5-9292-4CF56C959735}"/>
              </a:ext>
            </a:extLst>
          </p:cNvPr>
          <p:cNvSpPr>
            <a:spLocks noGrp="1"/>
          </p:cNvSpPr>
          <p:nvPr>
            <p:ph type="sldNum" idx="12"/>
          </p:nvPr>
        </p:nvSpPr>
        <p:spPr>
          <a:xfrm>
            <a:off x="8504254" y="4489800"/>
            <a:ext cx="653700" cy="653700"/>
          </a:xfrm>
        </p:spPr>
        <p:txBody>
          <a:bodyPr wrap="square" anchor="ctr">
            <a:normAutofit/>
          </a:bodyPr>
          <a:lstStyle/>
          <a:p>
            <a:pPr marL="0" lvl="0" indent="0" rtl="0">
              <a:spcBef>
                <a:spcPts val="0"/>
              </a:spcBef>
              <a:spcAft>
                <a:spcPts val="600"/>
              </a:spcAft>
              <a:buNone/>
            </a:pPr>
            <a:fld id="{00000000-1234-1234-1234-123412341234}" type="slidenum">
              <a:rPr lang="en" smtClean="0"/>
              <a:pPr marL="0" lvl="0" indent="0" rtl="0">
                <a:spcBef>
                  <a:spcPts val="0"/>
                </a:spcBef>
                <a:spcAft>
                  <a:spcPts val="600"/>
                </a:spcAft>
                <a:buNone/>
              </a:pPr>
              <a:t>22</a:t>
            </a:fld>
            <a:endParaRPr lang="en"/>
          </a:p>
        </p:txBody>
      </p:sp>
      <p:pic>
        <p:nvPicPr>
          <p:cNvPr id="3" name="Picture 2" descr="Graphical user interface&#10;&#10;Description automatically generated with medium confidence">
            <a:extLst>
              <a:ext uri="{FF2B5EF4-FFF2-40B4-BE49-F238E27FC236}">
                <a16:creationId xmlns:a16="http://schemas.microsoft.com/office/drawing/2014/main" id="{2A01BC85-EA6C-453D-B926-6EF3D9B1923B}"/>
              </a:ext>
            </a:extLst>
          </p:cNvPr>
          <p:cNvPicPr>
            <a:picLocks noChangeAspect="1"/>
          </p:cNvPicPr>
          <p:nvPr/>
        </p:nvPicPr>
        <p:blipFill>
          <a:blip r:embed="rId5"/>
          <a:stretch>
            <a:fillRect/>
          </a:stretch>
        </p:blipFill>
        <p:spPr>
          <a:xfrm>
            <a:off x="4659405" y="886999"/>
            <a:ext cx="4256501" cy="4256501"/>
          </a:xfrm>
          <a:prstGeom prst="rect">
            <a:avLst/>
          </a:prstGeom>
        </p:spPr>
      </p:pic>
      <p:sp>
        <p:nvSpPr>
          <p:cNvPr id="2" name="TextBox 1">
            <a:extLst>
              <a:ext uri="{FF2B5EF4-FFF2-40B4-BE49-F238E27FC236}">
                <a16:creationId xmlns:a16="http://schemas.microsoft.com/office/drawing/2014/main" id="{B5476518-A841-4901-B71F-64D92374606A}"/>
              </a:ext>
            </a:extLst>
          </p:cNvPr>
          <p:cNvSpPr txBox="1"/>
          <p:nvPr/>
        </p:nvSpPr>
        <p:spPr>
          <a:xfrm>
            <a:off x="704088" y="1371600"/>
            <a:ext cx="4379119" cy="3108543"/>
          </a:xfrm>
          <a:prstGeom prst="rect">
            <a:avLst/>
          </a:prstGeom>
          <a:noFill/>
        </p:spPr>
        <p:txBody>
          <a:bodyPr wrap="square" rtlCol="0">
            <a:spAutoFit/>
          </a:bodyPr>
          <a:lstStyle/>
          <a:p>
            <a:r>
              <a:rPr lang="en-US" dirty="0">
                <a:latin typeface="Barlow" panose="020B0604020202020204" charset="0"/>
              </a:rPr>
              <a:t>We have made 3 major changes to the current process of B2B company.</a:t>
            </a:r>
          </a:p>
          <a:p>
            <a:pPr marL="285750" indent="-285750">
              <a:buFont typeface="Arial" panose="020B0604020202020204" pitchFamily="34" charset="0"/>
              <a:buChar char="•"/>
            </a:pPr>
            <a:endParaRPr lang="en-US" dirty="0">
              <a:latin typeface="Barlow" panose="020B0604020202020204" charset="0"/>
            </a:endParaRPr>
          </a:p>
          <a:p>
            <a:pPr marL="285750" indent="-285750">
              <a:buFont typeface="Arial" panose="020B0604020202020204" pitchFamily="34" charset="0"/>
              <a:buChar char="•"/>
            </a:pPr>
            <a:r>
              <a:rPr lang="en-US" dirty="0">
                <a:latin typeface="Barlow" panose="020B0604020202020204" charset="0"/>
              </a:rPr>
              <a:t>Return line: Now the return process of items is done on return line level, i.e., individual items that are returned can be traced with the return line id.</a:t>
            </a:r>
          </a:p>
          <a:p>
            <a:pPr marL="285750" indent="-285750">
              <a:buFont typeface="Arial" panose="020B0604020202020204" pitchFamily="34" charset="0"/>
              <a:buChar char="•"/>
            </a:pPr>
            <a:endParaRPr lang="en-US" dirty="0">
              <a:latin typeface="Barlow" panose="020B0604020202020204" charset="0"/>
            </a:endParaRPr>
          </a:p>
          <a:p>
            <a:pPr marL="285750" indent="-285750">
              <a:buFont typeface="Arial" panose="020B0604020202020204" pitchFamily="34" charset="0"/>
              <a:buChar char="•"/>
            </a:pPr>
            <a:r>
              <a:rPr lang="en-US" dirty="0">
                <a:latin typeface="Barlow" panose="020B0604020202020204" charset="0"/>
              </a:rPr>
              <a:t>Partial RTO: Now a customer can partially return the order to origin, this will help both seller and customer.</a:t>
            </a:r>
          </a:p>
          <a:p>
            <a:pPr marL="285750" indent="-285750">
              <a:buFont typeface="Arial" panose="020B0604020202020204" pitchFamily="34" charset="0"/>
              <a:buChar char="•"/>
            </a:pPr>
            <a:endParaRPr lang="en-US" dirty="0">
              <a:latin typeface="Barlow" panose="020B0604020202020204" charset="0"/>
            </a:endParaRPr>
          </a:p>
          <a:p>
            <a:pPr marL="285750" indent="-285750">
              <a:buFont typeface="Arial" panose="020B0604020202020204" pitchFamily="34" charset="0"/>
              <a:buChar char="•"/>
            </a:pPr>
            <a:r>
              <a:rPr lang="en-US" dirty="0">
                <a:latin typeface="Barlow" panose="020B0604020202020204" charset="0"/>
              </a:rPr>
              <a:t>Return types: We can easily categories the returns basis in store return, pickup exchange return and no pickup return.</a:t>
            </a:r>
            <a:endParaRPr lang="en-IN" dirty="0">
              <a:latin typeface="Barlow" panose="020B0604020202020204" charset="0"/>
            </a:endParaRPr>
          </a:p>
        </p:txBody>
      </p:sp>
      <p:pic>
        <p:nvPicPr>
          <p:cNvPr id="6" name="Audio 9">
            <a:hlinkClick r:id="" action="ppaction://media"/>
            <a:extLst>
              <a:ext uri="{FF2B5EF4-FFF2-40B4-BE49-F238E27FC236}">
                <a16:creationId xmlns:a16="http://schemas.microsoft.com/office/drawing/2014/main" id="{6AED8E17-B7ED-428F-AC26-9881508E1D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91440"/>
            <a:ext cx="182880" cy="182880"/>
          </a:xfrm>
          <a:prstGeom prst="rect">
            <a:avLst/>
          </a:prstGeom>
        </p:spPr>
      </p:pic>
    </p:spTree>
    <p:extLst>
      <p:ext uri="{BB962C8B-B14F-4D97-AF65-F5344CB8AC3E}">
        <p14:creationId xmlns:p14="http://schemas.microsoft.com/office/powerpoint/2010/main" val="141989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51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72A36"/>
        </a:solidFill>
        <a:effectLst/>
      </p:bgPr>
    </p:bg>
    <p:spTree>
      <p:nvGrpSpPr>
        <p:cNvPr id="1" name="Shape 473"/>
        <p:cNvGrpSpPr/>
        <p:nvPr/>
      </p:nvGrpSpPr>
      <p:grpSpPr>
        <a:xfrm>
          <a:off x="0" y="0"/>
          <a:ext cx="0" cy="0"/>
          <a:chOff x="0" y="0"/>
          <a:chExt cx="0" cy="0"/>
        </a:xfrm>
      </p:grpSpPr>
      <p:sp>
        <p:nvSpPr>
          <p:cNvPr id="475" name="Google Shape;475;p22"/>
          <p:cNvSpPr txBox="1">
            <a:spLocks noGrp="1"/>
          </p:cNvSpPr>
          <p:nvPr>
            <p:ph type="sldNum" idx="12"/>
          </p:nvPr>
        </p:nvSpPr>
        <p:spPr>
          <a:xfrm>
            <a:off x="8504254" y="4489800"/>
            <a:ext cx="653700" cy="653700"/>
          </a:xfrm>
          <a:prstGeom prst="rect">
            <a:avLst/>
          </a:prstGeom>
          <a:solidFill>
            <a:srgbClr val="CFE2F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300"/>
              <a:buFont typeface="Arial"/>
              <a:buNone/>
            </a:pPr>
            <a:fld id="{00000000-1234-1234-1234-123412341234}" type="slidenum">
              <a:rPr lang="en" sz="1300" b="0" i="0" u="none" strike="noStrike" cap="none">
                <a:solidFill>
                  <a:srgbClr val="272A36"/>
                </a:solidFill>
                <a:latin typeface="Barlow Light"/>
                <a:ea typeface="Barlow Light"/>
                <a:cs typeface="Barlow Light"/>
                <a:sym typeface="Barlow Light"/>
              </a:rPr>
              <a:t>23</a:t>
            </a:fld>
            <a:endParaRPr sz="1300" b="0" i="0" u="none" strike="noStrike" cap="none" dirty="0">
              <a:solidFill>
                <a:srgbClr val="272A36"/>
              </a:solidFill>
              <a:latin typeface="Barlow Light"/>
              <a:ea typeface="Barlow Light"/>
              <a:cs typeface="Barlow Light"/>
              <a:sym typeface="Barlow Light"/>
            </a:endParaRPr>
          </a:p>
        </p:txBody>
      </p:sp>
      <p:sp>
        <p:nvSpPr>
          <p:cNvPr id="6" name="Google Shape;660;p16">
            <a:extLst>
              <a:ext uri="{FF2B5EF4-FFF2-40B4-BE49-F238E27FC236}">
                <a16:creationId xmlns:a16="http://schemas.microsoft.com/office/drawing/2014/main" id="{2EF14BF9-5B2E-4E4D-A1DD-BC210BE5CECB}"/>
              </a:ext>
            </a:extLst>
          </p:cNvPr>
          <p:cNvSpPr txBox="1">
            <a:spLocks/>
          </p:cNvSpPr>
          <p:nvPr/>
        </p:nvSpPr>
        <p:spPr>
          <a:xfrm>
            <a:off x="1307575" y="2725754"/>
            <a:ext cx="7183200"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a:t>And a lot of users</a:t>
            </a:r>
          </a:p>
        </p:txBody>
      </p:sp>
      <p:sp>
        <p:nvSpPr>
          <p:cNvPr id="7" name="Google Shape;655;p16">
            <a:extLst>
              <a:ext uri="{FF2B5EF4-FFF2-40B4-BE49-F238E27FC236}">
                <a16:creationId xmlns:a16="http://schemas.microsoft.com/office/drawing/2014/main" id="{8DD56F69-FE61-4D32-9BB9-AF933DB95146}"/>
              </a:ext>
            </a:extLst>
          </p:cNvPr>
          <p:cNvSpPr txBox="1">
            <a:spLocks/>
          </p:cNvSpPr>
          <p:nvPr/>
        </p:nvSpPr>
        <p:spPr>
          <a:xfrm>
            <a:off x="1307575" y="503449"/>
            <a:ext cx="4691174" cy="4111247"/>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r>
              <a:rPr lang="en" sz="8000" dirty="0"/>
              <a:t>THANK YOU!</a:t>
            </a:r>
          </a:p>
          <a:p>
            <a:r>
              <a:rPr lang="en" sz="2000" dirty="0"/>
              <a:t>ANY QUESTIONS?</a:t>
            </a:r>
          </a:p>
        </p:txBody>
      </p:sp>
      <p:pic>
        <p:nvPicPr>
          <p:cNvPr id="5" name="Audio 2">
            <a:hlinkClick r:id="" action="ppaction://media"/>
            <a:extLst>
              <a:ext uri="{FF2B5EF4-FFF2-40B4-BE49-F238E27FC236}">
                <a16:creationId xmlns:a16="http://schemas.microsoft.com/office/drawing/2014/main" id="{68029AFB-69C4-4E18-A545-60DE562B4C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91440"/>
            <a:ext cx="182880" cy="182880"/>
          </a:xfrm>
          <a:prstGeom prst="rect">
            <a:avLst/>
          </a:prstGeom>
        </p:spPr>
      </p:pic>
    </p:spTree>
    <p:extLst>
      <p:ext uri="{BB962C8B-B14F-4D97-AF65-F5344CB8AC3E}">
        <p14:creationId xmlns:p14="http://schemas.microsoft.com/office/powerpoint/2010/main" val="49559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9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2" name="Google Shape;362;p14"/>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
              <a:t>3</a:t>
            </a:fld>
            <a:endParaRPr/>
          </a:p>
        </p:txBody>
      </p:sp>
      <p:sp>
        <p:nvSpPr>
          <p:cNvPr id="363" name="Google Shape;363;p14"/>
          <p:cNvSpPr/>
          <p:nvPr/>
        </p:nvSpPr>
        <p:spPr>
          <a:xfrm>
            <a:off x="936717" y="-120502"/>
            <a:ext cx="513600" cy="3608700"/>
          </a:xfrm>
          <a:prstGeom prst="rect">
            <a:avLst/>
          </a:prstGeom>
          <a:solidFill>
            <a:srgbClr val="272A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4" name="Google Shape;364;p14"/>
          <p:cNvSpPr txBox="1"/>
          <p:nvPr/>
        </p:nvSpPr>
        <p:spPr>
          <a:xfrm>
            <a:off x="282533" y="810277"/>
            <a:ext cx="1320300" cy="541500"/>
          </a:xfrm>
          <a:prstGeom prst="rect">
            <a:avLst/>
          </a:prstGeom>
          <a:noFill/>
          <a:ln>
            <a:noFill/>
          </a:ln>
        </p:spPr>
        <p:txBody>
          <a:bodyPr spcFirstLastPara="1" wrap="square" lIns="228600" tIns="91425" rIns="91425" bIns="91425" anchor="ctr" anchorCtr="0">
            <a:noAutofit/>
          </a:bodyPr>
          <a:lstStyle/>
          <a:p>
            <a:pPr marL="0" marR="0" lvl="0" indent="0" algn="r" rtl="0">
              <a:lnSpc>
                <a:spcPct val="100000"/>
              </a:lnSpc>
              <a:spcBef>
                <a:spcPts val="0"/>
              </a:spcBef>
              <a:spcAft>
                <a:spcPts val="0"/>
              </a:spcAft>
              <a:buClr>
                <a:srgbClr val="3F4D53"/>
              </a:buClr>
              <a:buSzPts val="3600"/>
              <a:buFont typeface="Poppins SemiBold"/>
              <a:buNone/>
            </a:pPr>
            <a:r>
              <a:rPr lang="en" sz="3600" b="0" i="0" u="none" strike="noStrike" cap="none" dirty="0">
                <a:solidFill>
                  <a:srgbClr val="CFE2F3"/>
                </a:solidFill>
                <a:latin typeface="Poppins SemiBold"/>
                <a:ea typeface="Poppins SemiBold"/>
                <a:cs typeface="Poppins SemiBold"/>
                <a:sym typeface="Poppins SemiBold"/>
              </a:rPr>
              <a:t>01.</a:t>
            </a:r>
            <a:endParaRPr dirty="0">
              <a:solidFill>
                <a:srgbClr val="CFE2F3"/>
              </a:solidFill>
            </a:endParaRPr>
          </a:p>
        </p:txBody>
      </p:sp>
      <p:sp>
        <p:nvSpPr>
          <p:cNvPr id="367" name="Google Shape;367;p14"/>
          <p:cNvSpPr txBox="1"/>
          <p:nvPr/>
        </p:nvSpPr>
        <p:spPr>
          <a:xfrm>
            <a:off x="282533" y="1913852"/>
            <a:ext cx="1320300" cy="541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3F4D53"/>
              </a:buClr>
              <a:buSzPts val="3600"/>
              <a:buFont typeface="Poppins SemiBold"/>
              <a:buNone/>
            </a:pPr>
            <a:r>
              <a:rPr lang="en" sz="3600" b="0" i="0" u="none" strike="noStrike" cap="none" dirty="0">
                <a:solidFill>
                  <a:srgbClr val="CFE2F3"/>
                </a:solidFill>
                <a:latin typeface="Poppins SemiBold"/>
                <a:ea typeface="Poppins SemiBold"/>
                <a:cs typeface="Poppins SemiBold"/>
                <a:sym typeface="Poppins SemiBold"/>
              </a:rPr>
              <a:t>02.</a:t>
            </a:r>
            <a:endParaRPr dirty="0">
              <a:solidFill>
                <a:srgbClr val="CFE2F3"/>
              </a:solidFill>
            </a:endParaRPr>
          </a:p>
        </p:txBody>
      </p:sp>
      <p:sp>
        <p:nvSpPr>
          <p:cNvPr id="370" name="Google Shape;370;p14"/>
          <p:cNvSpPr/>
          <p:nvPr/>
        </p:nvSpPr>
        <p:spPr>
          <a:xfrm>
            <a:off x="5366367" y="1530111"/>
            <a:ext cx="513600" cy="3711900"/>
          </a:xfrm>
          <a:prstGeom prst="rect">
            <a:avLst/>
          </a:prstGeom>
          <a:solidFill>
            <a:srgbClr val="272A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1" name="Google Shape;371;p14"/>
          <p:cNvSpPr txBox="1"/>
          <p:nvPr/>
        </p:nvSpPr>
        <p:spPr>
          <a:xfrm>
            <a:off x="282533" y="3017427"/>
            <a:ext cx="1320300" cy="541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3F4D53"/>
              </a:buClr>
              <a:buSzPts val="3600"/>
              <a:buFont typeface="Poppins SemiBold"/>
              <a:buNone/>
            </a:pPr>
            <a:r>
              <a:rPr lang="en" sz="3600" b="0" i="0" u="none" strike="noStrike" cap="none" dirty="0">
                <a:solidFill>
                  <a:srgbClr val="CFE2F3"/>
                </a:solidFill>
                <a:latin typeface="Poppins SemiBold"/>
                <a:ea typeface="Poppins SemiBold"/>
                <a:cs typeface="Poppins SemiBold"/>
                <a:sym typeface="Poppins SemiBold"/>
              </a:rPr>
              <a:t>03.</a:t>
            </a:r>
            <a:endParaRPr dirty="0">
              <a:solidFill>
                <a:srgbClr val="CFE2F3"/>
              </a:solidFill>
            </a:endParaRPr>
          </a:p>
        </p:txBody>
      </p:sp>
      <p:sp>
        <p:nvSpPr>
          <p:cNvPr id="372" name="Google Shape;372;p14"/>
          <p:cNvSpPr txBox="1"/>
          <p:nvPr/>
        </p:nvSpPr>
        <p:spPr>
          <a:xfrm>
            <a:off x="1567842" y="3076871"/>
            <a:ext cx="2808000" cy="412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F4D53"/>
              </a:buClr>
              <a:buSzPts val="1800"/>
              <a:buFont typeface="Poppins SemiBold"/>
              <a:buNone/>
            </a:pPr>
            <a:r>
              <a:rPr lang="en" sz="2400" dirty="0">
                <a:solidFill>
                  <a:srgbClr val="272A36"/>
                </a:solidFill>
                <a:latin typeface="Barlow SemiBold" panose="020B0604020202020204" charset="0"/>
                <a:cs typeface="Poppins SemiBold"/>
                <a:sym typeface="Poppins SemiBold"/>
              </a:rPr>
              <a:t>Proposed Solution</a:t>
            </a:r>
            <a:endParaRPr sz="2400" dirty="0">
              <a:solidFill>
                <a:srgbClr val="272A36"/>
              </a:solidFill>
              <a:latin typeface="Barlow SemiBold" panose="020B0604020202020204" charset="0"/>
            </a:endParaRPr>
          </a:p>
        </p:txBody>
      </p:sp>
      <p:sp>
        <p:nvSpPr>
          <p:cNvPr id="374" name="Google Shape;374;p14"/>
          <p:cNvSpPr txBox="1"/>
          <p:nvPr/>
        </p:nvSpPr>
        <p:spPr>
          <a:xfrm>
            <a:off x="4715741" y="1576143"/>
            <a:ext cx="1320300" cy="541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3F4D53"/>
              </a:buClr>
              <a:buSzPts val="3600"/>
              <a:buFont typeface="Poppins SemiBold"/>
              <a:buNone/>
            </a:pPr>
            <a:r>
              <a:rPr lang="en" sz="3600" b="0" i="0" u="none" strike="noStrike" cap="none" dirty="0">
                <a:solidFill>
                  <a:srgbClr val="CFE2F3"/>
                </a:solidFill>
                <a:latin typeface="Poppins SemiBold"/>
                <a:ea typeface="Poppins SemiBold"/>
                <a:cs typeface="Poppins SemiBold"/>
                <a:sym typeface="Poppins SemiBold"/>
              </a:rPr>
              <a:t>04.</a:t>
            </a:r>
            <a:endParaRPr dirty="0">
              <a:solidFill>
                <a:srgbClr val="CFE2F3"/>
              </a:solidFill>
            </a:endParaRPr>
          </a:p>
        </p:txBody>
      </p:sp>
      <p:sp>
        <p:nvSpPr>
          <p:cNvPr id="375" name="Google Shape;375;p14"/>
          <p:cNvSpPr txBox="1"/>
          <p:nvPr/>
        </p:nvSpPr>
        <p:spPr>
          <a:xfrm>
            <a:off x="6008470" y="1690871"/>
            <a:ext cx="2808000" cy="412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F4D53"/>
              </a:buClr>
              <a:buSzPts val="1800"/>
              <a:buFont typeface="Poppins SemiBold"/>
              <a:buNone/>
            </a:pPr>
            <a:r>
              <a:rPr lang="en" sz="2400" b="0" i="0" u="none" strike="noStrike" cap="none" dirty="0">
                <a:solidFill>
                  <a:srgbClr val="272A36"/>
                </a:solidFill>
                <a:latin typeface="Barlow SemiBold" panose="020B0604020202020204" charset="0"/>
                <a:ea typeface="Poppins SemiBold"/>
                <a:cs typeface="Poppins SemiBold"/>
                <a:sym typeface="Poppins SemiBold"/>
              </a:rPr>
              <a:t>Workflow</a:t>
            </a:r>
            <a:endParaRPr sz="2400" dirty="0">
              <a:solidFill>
                <a:srgbClr val="272A36"/>
              </a:solidFill>
              <a:latin typeface="Barlow SemiBold" panose="020B0604020202020204" charset="0"/>
            </a:endParaRPr>
          </a:p>
        </p:txBody>
      </p:sp>
      <p:sp>
        <p:nvSpPr>
          <p:cNvPr id="377" name="Google Shape;377;p14"/>
          <p:cNvSpPr txBox="1"/>
          <p:nvPr/>
        </p:nvSpPr>
        <p:spPr>
          <a:xfrm>
            <a:off x="4715741" y="2679718"/>
            <a:ext cx="1320300" cy="541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3F4D53"/>
              </a:buClr>
              <a:buSzPts val="3600"/>
              <a:buFont typeface="Poppins SemiBold"/>
              <a:buNone/>
            </a:pPr>
            <a:r>
              <a:rPr lang="en" sz="3600" b="0" i="0" u="none" strike="noStrike" cap="none">
                <a:solidFill>
                  <a:srgbClr val="CFE2F3"/>
                </a:solidFill>
                <a:latin typeface="Poppins SemiBold"/>
                <a:ea typeface="Poppins SemiBold"/>
                <a:cs typeface="Poppins SemiBold"/>
                <a:sym typeface="Poppins SemiBold"/>
              </a:rPr>
              <a:t>05.</a:t>
            </a:r>
            <a:endParaRPr>
              <a:solidFill>
                <a:srgbClr val="CFE2F3"/>
              </a:solidFill>
            </a:endParaRPr>
          </a:p>
        </p:txBody>
      </p:sp>
      <p:sp>
        <p:nvSpPr>
          <p:cNvPr id="378" name="Google Shape;378;p14"/>
          <p:cNvSpPr txBox="1"/>
          <p:nvPr/>
        </p:nvSpPr>
        <p:spPr>
          <a:xfrm>
            <a:off x="6023537" y="2753334"/>
            <a:ext cx="2808001" cy="412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F4D53"/>
              </a:buClr>
              <a:buSzPts val="1800"/>
              <a:buFont typeface="Poppins SemiBold"/>
              <a:buNone/>
            </a:pPr>
            <a:r>
              <a:rPr lang="en" sz="2400" b="0" i="0" u="none" strike="noStrike" cap="none" dirty="0">
                <a:solidFill>
                  <a:srgbClr val="272A36"/>
                </a:solidFill>
                <a:latin typeface="Barlow SemiBold" panose="020B0604020202020204" charset="0"/>
                <a:ea typeface="Poppins SemiBold"/>
                <a:cs typeface="Poppins SemiBold"/>
                <a:sym typeface="Poppins SemiBold"/>
              </a:rPr>
              <a:t>Tables &amp; Reports</a:t>
            </a:r>
            <a:endParaRPr sz="2400" dirty="0">
              <a:solidFill>
                <a:srgbClr val="272A36"/>
              </a:solidFill>
              <a:latin typeface="Barlow SemiBold" panose="020B0604020202020204" charset="0"/>
            </a:endParaRPr>
          </a:p>
        </p:txBody>
      </p:sp>
      <p:sp>
        <p:nvSpPr>
          <p:cNvPr id="380" name="Google Shape;380;p14"/>
          <p:cNvSpPr txBox="1"/>
          <p:nvPr/>
        </p:nvSpPr>
        <p:spPr>
          <a:xfrm>
            <a:off x="4715741" y="3783293"/>
            <a:ext cx="1320300" cy="541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3F4D53"/>
              </a:buClr>
              <a:buSzPts val="3600"/>
              <a:buFont typeface="Poppins SemiBold"/>
              <a:buNone/>
            </a:pPr>
            <a:r>
              <a:rPr lang="en" sz="3600" b="0" i="0" u="none" strike="noStrike" cap="none">
                <a:solidFill>
                  <a:srgbClr val="CFE2F3"/>
                </a:solidFill>
                <a:latin typeface="Poppins SemiBold"/>
                <a:ea typeface="Poppins SemiBold"/>
                <a:cs typeface="Poppins SemiBold"/>
                <a:sym typeface="Poppins SemiBold"/>
              </a:rPr>
              <a:t>06.</a:t>
            </a:r>
            <a:endParaRPr>
              <a:solidFill>
                <a:srgbClr val="CFE2F3"/>
              </a:solidFill>
            </a:endParaRPr>
          </a:p>
        </p:txBody>
      </p:sp>
      <p:sp>
        <p:nvSpPr>
          <p:cNvPr id="381" name="Google Shape;381;p14"/>
          <p:cNvSpPr txBox="1"/>
          <p:nvPr/>
        </p:nvSpPr>
        <p:spPr>
          <a:xfrm>
            <a:off x="6023538" y="3828555"/>
            <a:ext cx="2808000" cy="412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F4D53"/>
              </a:buClr>
              <a:buSzPts val="1800"/>
              <a:buFont typeface="Poppins SemiBold"/>
              <a:buNone/>
            </a:pPr>
            <a:r>
              <a:rPr lang="en-US" sz="2400" dirty="0">
                <a:solidFill>
                  <a:srgbClr val="272A36"/>
                </a:solidFill>
                <a:latin typeface="Barlow SemiBold" panose="020B0604020202020204" charset="0"/>
              </a:rPr>
              <a:t>Conclusion</a:t>
            </a:r>
            <a:endParaRPr sz="2400" dirty="0">
              <a:solidFill>
                <a:srgbClr val="272A36"/>
              </a:solidFill>
              <a:latin typeface="Barlow SemiBold" panose="020B0604020202020204" charset="0"/>
            </a:endParaRPr>
          </a:p>
        </p:txBody>
      </p:sp>
      <p:sp>
        <p:nvSpPr>
          <p:cNvPr id="20" name="Google Shape;365;p14">
            <a:extLst>
              <a:ext uri="{FF2B5EF4-FFF2-40B4-BE49-F238E27FC236}">
                <a16:creationId xmlns:a16="http://schemas.microsoft.com/office/drawing/2014/main" id="{249F87B7-0E1E-4A74-A25A-8A5F8110320D}"/>
              </a:ext>
            </a:extLst>
          </p:cNvPr>
          <p:cNvSpPr txBox="1"/>
          <p:nvPr/>
        </p:nvSpPr>
        <p:spPr>
          <a:xfrm>
            <a:off x="1567842" y="881721"/>
            <a:ext cx="2808000" cy="412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F4D53"/>
              </a:buClr>
              <a:buSzPts val="1800"/>
              <a:buFont typeface="Poppins SemiBold"/>
              <a:buNone/>
            </a:pPr>
            <a:r>
              <a:rPr lang="en" sz="2400" dirty="0">
                <a:solidFill>
                  <a:srgbClr val="272A36"/>
                </a:solidFill>
                <a:latin typeface="Barlow SemiBold" panose="020B0604020202020204" charset="0"/>
                <a:cs typeface="Poppins SemiBold"/>
                <a:sym typeface="Poppins SemiBold"/>
              </a:rPr>
              <a:t>Company overview</a:t>
            </a:r>
            <a:endParaRPr sz="2400" dirty="0">
              <a:solidFill>
                <a:srgbClr val="272A36"/>
              </a:solidFill>
              <a:latin typeface="Barlow SemiBold" panose="020B0604020202020204" charset="0"/>
            </a:endParaRPr>
          </a:p>
        </p:txBody>
      </p:sp>
      <p:sp>
        <p:nvSpPr>
          <p:cNvPr id="21" name="Google Shape;368;p14">
            <a:extLst>
              <a:ext uri="{FF2B5EF4-FFF2-40B4-BE49-F238E27FC236}">
                <a16:creationId xmlns:a16="http://schemas.microsoft.com/office/drawing/2014/main" id="{7FE4F13E-8B7C-4CCF-B8A0-77F918AC52C3}"/>
              </a:ext>
            </a:extLst>
          </p:cNvPr>
          <p:cNvSpPr txBox="1"/>
          <p:nvPr/>
        </p:nvSpPr>
        <p:spPr>
          <a:xfrm>
            <a:off x="1567842" y="1978202"/>
            <a:ext cx="2808000" cy="412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F4D53"/>
              </a:buClr>
              <a:buSzPts val="1800"/>
              <a:buFont typeface="Poppins SemiBold"/>
              <a:buNone/>
            </a:pPr>
            <a:r>
              <a:rPr lang="en" sz="2400" b="0" i="0" u="none" strike="noStrike" cap="none" dirty="0">
                <a:solidFill>
                  <a:srgbClr val="272A36"/>
                </a:solidFill>
                <a:latin typeface="Barlow SemiBold" panose="020B0604020202020204" charset="0"/>
                <a:ea typeface="Poppins SemiBold"/>
                <a:cs typeface="Poppins SemiBold"/>
                <a:sym typeface="Poppins SemiBold"/>
              </a:rPr>
              <a:t>Business Problem</a:t>
            </a:r>
            <a:endParaRPr sz="2400" dirty="0">
              <a:solidFill>
                <a:srgbClr val="272A36"/>
              </a:solidFill>
              <a:latin typeface="Barlow SemiBold" panose="020B0604020202020204" charset="0"/>
            </a:endParaRPr>
          </a:p>
        </p:txBody>
      </p:sp>
      <p:pic>
        <p:nvPicPr>
          <p:cNvPr id="2" name="DB Slide 3">
            <a:hlinkClick r:id="" action="ppaction://media"/>
            <a:extLst>
              <a:ext uri="{FF2B5EF4-FFF2-40B4-BE49-F238E27FC236}">
                <a16:creationId xmlns:a16="http://schemas.microsoft.com/office/drawing/2014/main" id="{DCA8449B-9906-4125-8E78-D5462033FB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91440"/>
            <a:ext cx="182880" cy="1828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D3874CF-19C3-4535-AD5A-8EE979CADC57}"/>
              </a:ext>
            </a:extLst>
          </p:cNvPr>
          <p:cNvSpPr>
            <a:spLocks noGrp="1"/>
          </p:cNvSpPr>
          <p:nvPr>
            <p:ph type="title"/>
          </p:nvPr>
        </p:nvSpPr>
        <p:spPr>
          <a:xfrm>
            <a:off x="661100" y="664300"/>
            <a:ext cx="7843200" cy="653700"/>
          </a:xfrm>
        </p:spPr>
        <p:txBody>
          <a:bodyPr/>
          <a:lstStyle/>
          <a:p>
            <a:r>
              <a:rPr lang="en-US" dirty="0">
                <a:latin typeface="Barlow SemiBold" panose="020B0604020202020204" charset="0"/>
              </a:rPr>
              <a:t>COMPANY OVERVIEW</a:t>
            </a:r>
          </a:p>
        </p:txBody>
      </p:sp>
      <p:sp>
        <p:nvSpPr>
          <p:cNvPr id="4" name="Slide Number Placeholder 3">
            <a:extLst>
              <a:ext uri="{FF2B5EF4-FFF2-40B4-BE49-F238E27FC236}">
                <a16:creationId xmlns:a16="http://schemas.microsoft.com/office/drawing/2014/main" id="{5E64373E-67B1-45D5-9292-4CF56C959735}"/>
              </a:ext>
            </a:extLst>
          </p:cNvPr>
          <p:cNvSpPr>
            <a:spLocks noGrp="1"/>
          </p:cNvSpPr>
          <p:nvPr>
            <p:ph type="sldNum" idx="12"/>
          </p:nvPr>
        </p:nvSpPr>
        <p:spPr>
          <a:xfrm>
            <a:off x="8504254" y="4489800"/>
            <a:ext cx="653700" cy="653700"/>
          </a:xfrm>
        </p:spPr>
        <p:txBody>
          <a:bodyPr wrap="square" anchor="ctr">
            <a:normAutofit/>
          </a:bodyPr>
          <a:lstStyle/>
          <a:p>
            <a:pPr marL="0" lvl="0" indent="0" rtl="0">
              <a:spcBef>
                <a:spcPts val="0"/>
              </a:spcBef>
              <a:spcAft>
                <a:spcPts val="600"/>
              </a:spcAft>
              <a:buNone/>
            </a:pPr>
            <a:fld id="{00000000-1234-1234-1234-123412341234}" type="slidenum">
              <a:rPr lang="en" smtClean="0"/>
              <a:pPr marL="0" lvl="0" indent="0" rtl="0">
                <a:spcBef>
                  <a:spcPts val="0"/>
                </a:spcBef>
                <a:spcAft>
                  <a:spcPts val="600"/>
                </a:spcAft>
                <a:buNone/>
              </a:pPr>
              <a:t>4</a:t>
            </a:fld>
            <a:endParaRPr lang="en"/>
          </a:p>
        </p:txBody>
      </p:sp>
      <p:sp>
        <p:nvSpPr>
          <p:cNvPr id="7" name="TextBox 6">
            <a:extLst>
              <a:ext uri="{FF2B5EF4-FFF2-40B4-BE49-F238E27FC236}">
                <a16:creationId xmlns:a16="http://schemas.microsoft.com/office/drawing/2014/main" id="{8E2FB7EC-DEA6-4A91-86E5-5A1C069C7F74}"/>
              </a:ext>
            </a:extLst>
          </p:cNvPr>
          <p:cNvSpPr txBox="1"/>
          <p:nvPr/>
        </p:nvSpPr>
        <p:spPr>
          <a:xfrm>
            <a:off x="700790" y="1375153"/>
            <a:ext cx="7803464" cy="3041667"/>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en-US" dirty="0">
                <a:latin typeface="Barlow" panose="020B0604020202020204" charset="0"/>
              </a:rPr>
              <a:t>Our client is a B2B e-commerce platform and a credit lender.</a:t>
            </a:r>
          </a:p>
          <a:p>
            <a:pPr marL="285750" indent="-285750" algn="just">
              <a:lnSpc>
                <a:spcPct val="200000"/>
              </a:lnSpc>
              <a:buFont typeface="Arial" panose="020B0604020202020204" pitchFamily="34" charset="0"/>
              <a:buChar char="•"/>
            </a:pPr>
            <a:r>
              <a:rPr lang="en-US" dirty="0">
                <a:latin typeface="Barlow" panose="020B0604020202020204" charset="0"/>
              </a:rPr>
              <a:t>It aggregates manufacturers, wholesalers, retailers, and traders to buy and sell products.</a:t>
            </a:r>
          </a:p>
          <a:p>
            <a:pPr marL="285750" indent="-285750" algn="just">
              <a:lnSpc>
                <a:spcPct val="200000"/>
              </a:lnSpc>
              <a:buFont typeface="Arial" panose="020B0604020202020204" pitchFamily="34" charset="0"/>
              <a:buChar char="•"/>
            </a:pPr>
            <a:r>
              <a:rPr lang="en-US" dirty="0">
                <a:latin typeface="Barlow" panose="020B0604020202020204" charset="0"/>
              </a:rPr>
              <a:t>To facilitate easier commerce for SMEs, our client provides them with a credit line. </a:t>
            </a:r>
          </a:p>
          <a:p>
            <a:pPr marL="285750" indent="-285750" algn="just">
              <a:lnSpc>
                <a:spcPct val="200000"/>
              </a:lnSpc>
              <a:buFont typeface="Arial" panose="020B0604020202020204" pitchFamily="34" charset="0"/>
              <a:buChar char="•"/>
            </a:pPr>
            <a:r>
              <a:rPr lang="en-US" dirty="0">
                <a:latin typeface="Barlow" panose="020B0604020202020204" charset="0"/>
              </a:rPr>
              <a:t>Being a growth startup, the company invests heavily in its logistics, operations, and financial services and stores huge amounts of data on it.</a:t>
            </a:r>
          </a:p>
          <a:p>
            <a:pPr marL="285750" indent="-285750" algn="just">
              <a:lnSpc>
                <a:spcPct val="200000"/>
              </a:lnSpc>
              <a:buFont typeface="Arial" panose="020B0604020202020204" pitchFamily="34" charset="0"/>
              <a:buChar char="•"/>
            </a:pPr>
            <a:r>
              <a:rPr lang="en-US" dirty="0">
                <a:latin typeface="Barlow" panose="020B0604020202020204" charset="0"/>
              </a:rPr>
              <a:t>The B2B nature of the operation mean all loses related to returns, logistics, and operations must be kept at a minimum and all frauds should be identified at the earliest.</a:t>
            </a:r>
          </a:p>
        </p:txBody>
      </p:sp>
      <p:pic>
        <p:nvPicPr>
          <p:cNvPr id="2" name="DB Slide 4">
            <a:hlinkClick r:id="" action="ppaction://media"/>
            <a:extLst>
              <a:ext uri="{FF2B5EF4-FFF2-40B4-BE49-F238E27FC236}">
                <a16:creationId xmlns:a16="http://schemas.microsoft.com/office/drawing/2014/main" id="{357DAB7D-07DB-445C-8318-60F64E0A44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90551"/>
            <a:ext cx="182880" cy="182880"/>
          </a:xfrm>
          <a:prstGeom prst="rect">
            <a:avLst/>
          </a:prstGeom>
        </p:spPr>
      </p:pic>
    </p:spTree>
    <p:extLst>
      <p:ext uri="{BB962C8B-B14F-4D97-AF65-F5344CB8AC3E}">
        <p14:creationId xmlns:p14="http://schemas.microsoft.com/office/powerpoint/2010/main" val="41245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7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D3874CF-19C3-4535-AD5A-8EE979CADC57}"/>
              </a:ext>
            </a:extLst>
          </p:cNvPr>
          <p:cNvSpPr>
            <a:spLocks noGrp="1"/>
          </p:cNvSpPr>
          <p:nvPr>
            <p:ph type="title"/>
          </p:nvPr>
        </p:nvSpPr>
        <p:spPr>
          <a:xfrm>
            <a:off x="661100" y="664300"/>
            <a:ext cx="7843200" cy="653700"/>
          </a:xfrm>
        </p:spPr>
        <p:txBody>
          <a:bodyPr/>
          <a:lstStyle/>
          <a:p>
            <a:r>
              <a:rPr lang="en-US" dirty="0">
                <a:latin typeface="Barlow SemiBold" panose="020B0604020202020204" charset="0"/>
              </a:rPr>
              <a:t>BUSINESS PROBLEM</a:t>
            </a:r>
          </a:p>
        </p:txBody>
      </p:sp>
      <p:sp>
        <p:nvSpPr>
          <p:cNvPr id="4" name="Slide Number Placeholder 3">
            <a:extLst>
              <a:ext uri="{FF2B5EF4-FFF2-40B4-BE49-F238E27FC236}">
                <a16:creationId xmlns:a16="http://schemas.microsoft.com/office/drawing/2014/main" id="{5E64373E-67B1-45D5-9292-4CF56C959735}"/>
              </a:ext>
            </a:extLst>
          </p:cNvPr>
          <p:cNvSpPr>
            <a:spLocks noGrp="1"/>
          </p:cNvSpPr>
          <p:nvPr>
            <p:ph type="sldNum" idx="12"/>
          </p:nvPr>
        </p:nvSpPr>
        <p:spPr>
          <a:xfrm>
            <a:off x="8504254" y="4489800"/>
            <a:ext cx="653700" cy="653700"/>
          </a:xfrm>
        </p:spPr>
        <p:txBody>
          <a:bodyPr wrap="square" anchor="ctr">
            <a:normAutofit/>
          </a:bodyPr>
          <a:lstStyle/>
          <a:p>
            <a:pPr marL="0" lvl="0" indent="0" rtl="0">
              <a:spcBef>
                <a:spcPts val="0"/>
              </a:spcBef>
              <a:spcAft>
                <a:spcPts val="600"/>
              </a:spcAft>
              <a:buNone/>
            </a:pPr>
            <a:fld id="{00000000-1234-1234-1234-123412341234}" type="slidenum">
              <a:rPr lang="en" smtClean="0"/>
              <a:pPr marL="0" lvl="0" indent="0" rtl="0">
                <a:spcBef>
                  <a:spcPts val="0"/>
                </a:spcBef>
                <a:spcAft>
                  <a:spcPts val="600"/>
                </a:spcAft>
                <a:buNone/>
              </a:pPr>
              <a:t>5</a:t>
            </a:fld>
            <a:endParaRPr lang="en"/>
          </a:p>
        </p:txBody>
      </p:sp>
      <p:sp>
        <p:nvSpPr>
          <p:cNvPr id="7" name="TextBox 6">
            <a:extLst>
              <a:ext uri="{FF2B5EF4-FFF2-40B4-BE49-F238E27FC236}">
                <a16:creationId xmlns:a16="http://schemas.microsoft.com/office/drawing/2014/main" id="{8E2FB7EC-DEA6-4A91-86E5-5A1C069C7F74}"/>
              </a:ext>
            </a:extLst>
          </p:cNvPr>
          <p:cNvSpPr txBox="1"/>
          <p:nvPr/>
        </p:nvSpPr>
        <p:spPr>
          <a:xfrm>
            <a:off x="704087" y="1371600"/>
            <a:ext cx="7799832" cy="327910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latin typeface="Barlow" panose="020B0604020202020204" charset="0"/>
              </a:rPr>
              <a:t>In the current system, </a:t>
            </a:r>
          </a:p>
          <a:p>
            <a:pPr marL="285750" indent="-285750" algn="just">
              <a:lnSpc>
                <a:spcPct val="150000"/>
              </a:lnSpc>
              <a:buFont typeface="Arial" panose="020B0604020202020204" pitchFamily="34" charset="0"/>
              <a:buChar char="•"/>
            </a:pPr>
            <a:r>
              <a:rPr lang="en-US" dirty="0">
                <a:latin typeface="Barlow" panose="020B0604020202020204" charset="0"/>
              </a:rPr>
              <a:t>The system is not unified. The information for all orders is stored at order line-item level. However, the information of all the returns is being stored at only return id level.</a:t>
            </a:r>
          </a:p>
          <a:p>
            <a:pPr marL="285750" indent="-285750" algn="just">
              <a:lnSpc>
                <a:spcPct val="150000"/>
              </a:lnSpc>
              <a:buFont typeface="Arial" panose="020B0604020202020204" pitchFamily="34" charset="0"/>
              <a:buChar char="•"/>
            </a:pPr>
            <a:r>
              <a:rPr lang="en-US" dirty="0">
                <a:latin typeface="Barlow" panose="020B0604020202020204" charset="0"/>
              </a:rPr>
              <a:t>Identification of inefficient processes, subpar delivery vendors, warehouse management, and packaging etc. is  currently inefficient and requires drastic improvement.</a:t>
            </a:r>
          </a:p>
          <a:p>
            <a:pPr marL="285750" indent="-285750" algn="just">
              <a:lnSpc>
                <a:spcPct val="150000"/>
              </a:lnSpc>
              <a:buFont typeface="Arial" panose="020B0604020202020204" pitchFamily="34" charset="0"/>
              <a:buChar char="•"/>
            </a:pPr>
            <a:r>
              <a:rPr lang="en-US" dirty="0">
                <a:latin typeface="Barlow" panose="020B0604020202020204" charset="0"/>
              </a:rPr>
              <a:t>There is no provision to choose the return type. This makes the operations rigid and is a loss of opportunity for the firm in terms of logistics cost.</a:t>
            </a:r>
          </a:p>
          <a:p>
            <a:pPr marL="285750" indent="-285750" algn="just">
              <a:lnSpc>
                <a:spcPct val="150000"/>
              </a:lnSpc>
              <a:buFont typeface="Arial" panose="020B0604020202020204" pitchFamily="34" charset="0"/>
              <a:buChar char="•"/>
            </a:pPr>
            <a:r>
              <a:rPr lang="en-US" dirty="0">
                <a:latin typeface="Barlow" panose="020B0604020202020204" charset="0"/>
              </a:rPr>
              <a:t>The company is losing a lot of money (in storage, transportation). This is because, sometimes, there is no longer the need of the item being ordered by the customer and so he doesn’t accept delivery.</a:t>
            </a:r>
          </a:p>
        </p:txBody>
      </p:sp>
      <p:pic>
        <p:nvPicPr>
          <p:cNvPr id="2" name="DB Slide 5">
            <a:hlinkClick r:id="" action="ppaction://media"/>
            <a:extLst>
              <a:ext uri="{FF2B5EF4-FFF2-40B4-BE49-F238E27FC236}">
                <a16:creationId xmlns:a16="http://schemas.microsoft.com/office/drawing/2014/main" id="{22714733-2416-476B-931D-D5C01614ED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91440"/>
            <a:ext cx="182880" cy="182880"/>
          </a:xfrm>
          <a:prstGeom prst="rect">
            <a:avLst/>
          </a:prstGeom>
        </p:spPr>
      </p:pic>
    </p:spTree>
    <p:extLst>
      <p:ext uri="{BB962C8B-B14F-4D97-AF65-F5344CB8AC3E}">
        <p14:creationId xmlns:p14="http://schemas.microsoft.com/office/powerpoint/2010/main" val="107606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1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72A36"/>
        </a:solidFill>
        <a:effectLst/>
      </p:bgPr>
    </p:bg>
    <p:spTree>
      <p:nvGrpSpPr>
        <p:cNvPr id="1" name="Shape 473"/>
        <p:cNvGrpSpPr/>
        <p:nvPr/>
      </p:nvGrpSpPr>
      <p:grpSpPr>
        <a:xfrm>
          <a:off x="0" y="0"/>
          <a:ext cx="0" cy="0"/>
          <a:chOff x="0" y="0"/>
          <a:chExt cx="0" cy="0"/>
        </a:xfrm>
      </p:grpSpPr>
      <p:sp>
        <p:nvSpPr>
          <p:cNvPr id="475" name="Google Shape;475;p22"/>
          <p:cNvSpPr txBox="1">
            <a:spLocks noGrp="1"/>
          </p:cNvSpPr>
          <p:nvPr>
            <p:ph type="sldNum" idx="12"/>
          </p:nvPr>
        </p:nvSpPr>
        <p:spPr>
          <a:xfrm>
            <a:off x="8504254" y="4489800"/>
            <a:ext cx="653700" cy="653700"/>
          </a:xfrm>
          <a:prstGeom prst="rect">
            <a:avLst/>
          </a:prstGeom>
          <a:solidFill>
            <a:srgbClr val="CFE2F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300"/>
              <a:buFont typeface="Arial"/>
              <a:buNone/>
            </a:pPr>
            <a:fld id="{00000000-1234-1234-1234-123412341234}" type="slidenum">
              <a:rPr lang="en" sz="1300" b="0" i="0" u="none" strike="noStrike" cap="none">
                <a:solidFill>
                  <a:srgbClr val="272A36"/>
                </a:solidFill>
                <a:latin typeface="Barlow Light"/>
                <a:ea typeface="Barlow Light"/>
                <a:cs typeface="Barlow Light"/>
                <a:sym typeface="Barlow Light"/>
              </a:rPr>
              <a:t>6</a:t>
            </a:fld>
            <a:endParaRPr sz="1300" b="0" i="0" u="none" strike="noStrike" cap="none" dirty="0">
              <a:solidFill>
                <a:srgbClr val="272A36"/>
              </a:solidFill>
              <a:latin typeface="Barlow Light"/>
              <a:ea typeface="Barlow Light"/>
              <a:cs typeface="Barlow Light"/>
              <a:sym typeface="Barlow Light"/>
            </a:endParaRPr>
          </a:p>
        </p:txBody>
      </p:sp>
      <p:sp>
        <p:nvSpPr>
          <p:cNvPr id="5" name="Google Shape;658;p16">
            <a:extLst>
              <a:ext uri="{FF2B5EF4-FFF2-40B4-BE49-F238E27FC236}">
                <a16:creationId xmlns:a16="http://schemas.microsoft.com/office/drawing/2014/main" id="{7F980B59-E8C8-4BAE-868C-7859E559AB98}"/>
              </a:ext>
            </a:extLst>
          </p:cNvPr>
          <p:cNvSpPr txBox="1">
            <a:spLocks/>
          </p:cNvSpPr>
          <p:nvPr/>
        </p:nvSpPr>
        <p:spPr>
          <a:xfrm>
            <a:off x="1307575" y="4192600"/>
            <a:ext cx="7183200"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a:t>Total success!</a:t>
            </a:r>
          </a:p>
        </p:txBody>
      </p:sp>
      <p:sp>
        <p:nvSpPr>
          <p:cNvPr id="6" name="Google Shape;660;p16">
            <a:extLst>
              <a:ext uri="{FF2B5EF4-FFF2-40B4-BE49-F238E27FC236}">
                <a16:creationId xmlns:a16="http://schemas.microsoft.com/office/drawing/2014/main" id="{2EF14BF9-5B2E-4E4D-A1DD-BC210BE5CECB}"/>
              </a:ext>
            </a:extLst>
          </p:cNvPr>
          <p:cNvSpPr txBox="1">
            <a:spLocks/>
          </p:cNvSpPr>
          <p:nvPr/>
        </p:nvSpPr>
        <p:spPr>
          <a:xfrm>
            <a:off x="1307575" y="2725754"/>
            <a:ext cx="7183200"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a:t>And a lot of users</a:t>
            </a:r>
          </a:p>
        </p:txBody>
      </p:sp>
      <p:sp>
        <p:nvSpPr>
          <p:cNvPr id="8" name="Google Shape;656;p16">
            <a:extLst>
              <a:ext uri="{FF2B5EF4-FFF2-40B4-BE49-F238E27FC236}">
                <a16:creationId xmlns:a16="http://schemas.microsoft.com/office/drawing/2014/main" id="{1BC18E1C-8C01-4AD1-A7F5-17299565DAA0}"/>
              </a:ext>
            </a:extLst>
          </p:cNvPr>
          <p:cNvSpPr txBox="1">
            <a:spLocks/>
          </p:cNvSpPr>
          <p:nvPr/>
        </p:nvSpPr>
        <p:spPr>
          <a:xfrm>
            <a:off x="1307575" y="1266758"/>
            <a:ext cx="7183200"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dirty="0"/>
              <a:t>That’s a lot of money</a:t>
            </a:r>
          </a:p>
        </p:txBody>
      </p:sp>
      <p:sp>
        <p:nvSpPr>
          <p:cNvPr id="15" name="Google Shape;657;p16">
            <a:extLst>
              <a:ext uri="{FF2B5EF4-FFF2-40B4-BE49-F238E27FC236}">
                <a16:creationId xmlns:a16="http://schemas.microsoft.com/office/drawing/2014/main" id="{9291DE35-F9B7-4499-8109-AFB2D8811EC9}"/>
              </a:ext>
            </a:extLst>
          </p:cNvPr>
          <p:cNvSpPr txBox="1">
            <a:spLocks/>
          </p:cNvSpPr>
          <p:nvPr/>
        </p:nvSpPr>
        <p:spPr>
          <a:xfrm>
            <a:off x="1307575" y="3429292"/>
            <a:ext cx="7183200" cy="894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r>
              <a:rPr lang="en" sz="7200" dirty="0"/>
              <a:t>12%</a:t>
            </a:r>
          </a:p>
        </p:txBody>
      </p:sp>
      <p:sp>
        <p:nvSpPr>
          <p:cNvPr id="16" name="Google Shape;659;p16">
            <a:extLst>
              <a:ext uri="{FF2B5EF4-FFF2-40B4-BE49-F238E27FC236}">
                <a16:creationId xmlns:a16="http://schemas.microsoft.com/office/drawing/2014/main" id="{082DDF8A-412B-4C95-B337-44A743B712BC}"/>
              </a:ext>
            </a:extLst>
          </p:cNvPr>
          <p:cNvSpPr txBox="1">
            <a:spLocks/>
          </p:cNvSpPr>
          <p:nvPr/>
        </p:nvSpPr>
        <p:spPr>
          <a:xfrm>
            <a:off x="1307575" y="1970296"/>
            <a:ext cx="7183200" cy="894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r>
              <a:rPr lang="en-US" sz="7200" dirty="0"/>
              <a:t>10,000+</a:t>
            </a:r>
            <a:r>
              <a:rPr lang="en-US" sz="4800" dirty="0"/>
              <a:t> users</a:t>
            </a:r>
          </a:p>
        </p:txBody>
      </p:sp>
      <p:sp>
        <p:nvSpPr>
          <p:cNvPr id="17" name="Google Shape;658;p16">
            <a:extLst>
              <a:ext uri="{FF2B5EF4-FFF2-40B4-BE49-F238E27FC236}">
                <a16:creationId xmlns:a16="http://schemas.microsoft.com/office/drawing/2014/main" id="{BA32962E-5E73-4F95-AD5B-C8776E53AFD5}"/>
              </a:ext>
            </a:extLst>
          </p:cNvPr>
          <p:cNvSpPr txBox="1">
            <a:spLocks/>
          </p:cNvSpPr>
          <p:nvPr/>
        </p:nvSpPr>
        <p:spPr>
          <a:xfrm>
            <a:off x="1307575" y="4176850"/>
            <a:ext cx="7183200"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sz="2000" dirty="0">
                <a:solidFill>
                  <a:schemeClr val="bg1"/>
                </a:solidFill>
              </a:rPr>
              <a:t>Revenue as costs due to returns</a:t>
            </a:r>
          </a:p>
        </p:txBody>
      </p:sp>
      <p:sp>
        <p:nvSpPr>
          <p:cNvPr id="18" name="Google Shape;660;p16">
            <a:extLst>
              <a:ext uri="{FF2B5EF4-FFF2-40B4-BE49-F238E27FC236}">
                <a16:creationId xmlns:a16="http://schemas.microsoft.com/office/drawing/2014/main" id="{3CD7DA02-ABCA-460F-B99E-208583365696}"/>
              </a:ext>
            </a:extLst>
          </p:cNvPr>
          <p:cNvSpPr txBox="1">
            <a:spLocks/>
          </p:cNvSpPr>
          <p:nvPr/>
        </p:nvSpPr>
        <p:spPr>
          <a:xfrm>
            <a:off x="1307575" y="2710004"/>
            <a:ext cx="7183200"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sz="2000" dirty="0">
                <a:solidFill>
                  <a:schemeClr val="bg1"/>
                </a:solidFill>
              </a:rPr>
              <a:t>Affected due to poor return management</a:t>
            </a:r>
          </a:p>
        </p:txBody>
      </p:sp>
      <p:sp>
        <p:nvSpPr>
          <p:cNvPr id="19" name="Google Shape;655;p16">
            <a:extLst>
              <a:ext uri="{FF2B5EF4-FFF2-40B4-BE49-F238E27FC236}">
                <a16:creationId xmlns:a16="http://schemas.microsoft.com/office/drawing/2014/main" id="{02B9AF47-2652-497E-A854-761C77D7A306}"/>
              </a:ext>
            </a:extLst>
          </p:cNvPr>
          <p:cNvSpPr txBox="1">
            <a:spLocks/>
          </p:cNvSpPr>
          <p:nvPr/>
        </p:nvSpPr>
        <p:spPr>
          <a:xfrm>
            <a:off x="1307575" y="509161"/>
            <a:ext cx="7183200" cy="894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r>
              <a:rPr lang="en" sz="7200" dirty="0"/>
              <a:t>$1,000,000+</a:t>
            </a:r>
          </a:p>
        </p:txBody>
      </p:sp>
      <p:sp>
        <p:nvSpPr>
          <p:cNvPr id="20" name="Google Shape;656;p16">
            <a:extLst>
              <a:ext uri="{FF2B5EF4-FFF2-40B4-BE49-F238E27FC236}">
                <a16:creationId xmlns:a16="http://schemas.microsoft.com/office/drawing/2014/main" id="{E655FA36-26CA-49DA-8326-FA1C466FEDCA}"/>
              </a:ext>
            </a:extLst>
          </p:cNvPr>
          <p:cNvSpPr txBox="1">
            <a:spLocks/>
          </p:cNvSpPr>
          <p:nvPr/>
        </p:nvSpPr>
        <p:spPr>
          <a:xfrm>
            <a:off x="1337872" y="1256719"/>
            <a:ext cx="7122606"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sz="2000" dirty="0">
                <a:solidFill>
                  <a:schemeClr val="bg1"/>
                </a:solidFill>
              </a:rPr>
              <a:t>That’s a lot of money to lose every month</a:t>
            </a:r>
          </a:p>
        </p:txBody>
      </p:sp>
      <p:pic>
        <p:nvPicPr>
          <p:cNvPr id="2" name="DB Slide 6">
            <a:hlinkClick r:id="" action="ppaction://media"/>
            <a:extLst>
              <a:ext uri="{FF2B5EF4-FFF2-40B4-BE49-F238E27FC236}">
                <a16:creationId xmlns:a16="http://schemas.microsoft.com/office/drawing/2014/main" id="{D4080025-C332-4C1A-96AA-AE939EBEA4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91440"/>
            <a:ext cx="182880" cy="1828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C7B3092F-319D-45CD-B2CB-9DBB30DC5E1D}"/>
              </a:ext>
            </a:extLst>
          </p:cNvPr>
          <p:cNvPicPr>
            <a:picLocks noChangeAspect="1"/>
          </p:cNvPicPr>
          <p:nvPr/>
        </p:nvPicPr>
        <p:blipFill rotWithShape="1">
          <a:blip r:embed="rId5"/>
          <a:srcRect l="4590" t="10161" r="4310" b="4155"/>
          <a:stretch/>
        </p:blipFill>
        <p:spPr>
          <a:xfrm>
            <a:off x="3034577" y="126861"/>
            <a:ext cx="5469677" cy="4889778"/>
          </a:xfrm>
          <a:prstGeom prst="rect">
            <a:avLst/>
          </a:prstGeom>
        </p:spPr>
      </p:pic>
      <p:sp>
        <p:nvSpPr>
          <p:cNvPr id="9" name="Title 1">
            <a:extLst>
              <a:ext uri="{FF2B5EF4-FFF2-40B4-BE49-F238E27FC236}">
                <a16:creationId xmlns:a16="http://schemas.microsoft.com/office/drawing/2014/main" id="{8D3874CF-19C3-4535-AD5A-8EE979CADC57}"/>
              </a:ext>
            </a:extLst>
          </p:cNvPr>
          <p:cNvSpPr>
            <a:spLocks noGrp="1"/>
          </p:cNvSpPr>
          <p:nvPr>
            <p:ph type="title"/>
          </p:nvPr>
        </p:nvSpPr>
        <p:spPr>
          <a:xfrm>
            <a:off x="661100" y="664300"/>
            <a:ext cx="7843200" cy="653700"/>
          </a:xfrm>
        </p:spPr>
        <p:txBody>
          <a:bodyPr/>
          <a:lstStyle/>
          <a:p>
            <a:r>
              <a:rPr lang="en-US" dirty="0"/>
              <a:t>CURRENT ERD</a:t>
            </a:r>
          </a:p>
        </p:txBody>
      </p:sp>
      <p:sp>
        <p:nvSpPr>
          <p:cNvPr id="4" name="Slide Number Placeholder 3">
            <a:extLst>
              <a:ext uri="{FF2B5EF4-FFF2-40B4-BE49-F238E27FC236}">
                <a16:creationId xmlns:a16="http://schemas.microsoft.com/office/drawing/2014/main" id="{5E64373E-67B1-45D5-9292-4CF56C959735}"/>
              </a:ext>
            </a:extLst>
          </p:cNvPr>
          <p:cNvSpPr>
            <a:spLocks noGrp="1"/>
          </p:cNvSpPr>
          <p:nvPr>
            <p:ph type="sldNum" idx="12"/>
          </p:nvPr>
        </p:nvSpPr>
        <p:spPr>
          <a:xfrm>
            <a:off x="8504254" y="4489800"/>
            <a:ext cx="653700" cy="653700"/>
          </a:xfrm>
        </p:spPr>
        <p:txBody>
          <a:bodyPr wrap="square" anchor="ctr">
            <a:normAutofit/>
          </a:bodyPr>
          <a:lstStyle/>
          <a:p>
            <a:pPr marL="0" lvl="0" indent="0" rtl="0">
              <a:spcBef>
                <a:spcPts val="0"/>
              </a:spcBef>
              <a:spcAft>
                <a:spcPts val="600"/>
              </a:spcAft>
              <a:buNone/>
            </a:pPr>
            <a:fld id="{00000000-1234-1234-1234-123412341234}" type="slidenum">
              <a:rPr lang="en" smtClean="0"/>
              <a:pPr marL="0" lvl="0" indent="0" rtl="0">
                <a:spcBef>
                  <a:spcPts val="0"/>
                </a:spcBef>
                <a:spcAft>
                  <a:spcPts val="600"/>
                </a:spcAft>
                <a:buNone/>
              </a:pPr>
              <a:t>7</a:t>
            </a:fld>
            <a:endParaRPr lang="en"/>
          </a:p>
        </p:txBody>
      </p:sp>
      <p:pic>
        <p:nvPicPr>
          <p:cNvPr id="2" name="slide 7 DBMS">
            <a:hlinkClick r:id="" action="ppaction://media"/>
            <a:extLst>
              <a:ext uri="{FF2B5EF4-FFF2-40B4-BE49-F238E27FC236}">
                <a16:creationId xmlns:a16="http://schemas.microsoft.com/office/drawing/2014/main" id="{C89363BF-07F8-4DE9-B79A-C28CD75C16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91440"/>
            <a:ext cx="182880" cy="182880"/>
          </a:xfrm>
          <a:prstGeom prst="rect">
            <a:avLst/>
          </a:prstGeom>
        </p:spPr>
      </p:pic>
    </p:spTree>
    <p:extLst>
      <p:ext uri="{BB962C8B-B14F-4D97-AF65-F5344CB8AC3E}">
        <p14:creationId xmlns:p14="http://schemas.microsoft.com/office/powerpoint/2010/main" val="315327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D3874CF-19C3-4535-AD5A-8EE979CADC57}"/>
              </a:ext>
            </a:extLst>
          </p:cNvPr>
          <p:cNvSpPr>
            <a:spLocks noGrp="1"/>
          </p:cNvSpPr>
          <p:nvPr>
            <p:ph type="title"/>
          </p:nvPr>
        </p:nvSpPr>
        <p:spPr>
          <a:xfrm>
            <a:off x="661100" y="664300"/>
            <a:ext cx="7843200" cy="653700"/>
          </a:xfrm>
        </p:spPr>
        <p:txBody>
          <a:bodyPr/>
          <a:lstStyle/>
          <a:p>
            <a:r>
              <a:rPr lang="en-US" sz="2400" dirty="0"/>
              <a:t>CURRENT</a:t>
            </a:r>
            <a:br>
              <a:rPr lang="en-US" sz="2400" dirty="0"/>
            </a:br>
            <a:r>
              <a:rPr lang="en-US" sz="2400" dirty="0"/>
              <a:t>SWINLANE</a:t>
            </a:r>
          </a:p>
        </p:txBody>
      </p:sp>
      <p:sp>
        <p:nvSpPr>
          <p:cNvPr id="4" name="Slide Number Placeholder 3">
            <a:extLst>
              <a:ext uri="{FF2B5EF4-FFF2-40B4-BE49-F238E27FC236}">
                <a16:creationId xmlns:a16="http://schemas.microsoft.com/office/drawing/2014/main" id="{5E64373E-67B1-45D5-9292-4CF56C959735}"/>
              </a:ext>
            </a:extLst>
          </p:cNvPr>
          <p:cNvSpPr>
            <a:spLocks noGrp="1"/>
          </p:cNvSpPr>
          <p:nvPr>
            <p:ph type="sldNum" idx="12"/>
          </p:nvPr>
        </p:nvSpPr>
        <p:spPr>
          <a:xfrm>
            <a:off x="8504254" y="4489800"/>
            <a:ext cx="653700" cy="653700"/>
          </a:xfrm>
        </p:spPr>
        <p:txBody>
          <a:bodyPr wrap="square" anchor="ctr">
            <a:normAutofit/>
          </a:bodyPr>
          <a:lstStyle/>
          <a:p>
            <a:pPr marL="0" lvl="0" indent="0" rtl="0">
              <a:spcBef>
                <a:spcPts val="0"/>
              </a:spcBef>
              <a:spcAft>
                <a:spcPts val="600"/>
              </a:spcAft>
              <a:buNone/>
            </a:pPr>
            <a:fld id="{00000000-1234-1234-1234-123412341234}" type="slidenum">
              <a:rPr lang="en" smtClean="0"/>
              <a:pPr marL="0" lvl="0" indent="0" rtl="0">
                <a:spcBef>
                  <a:spcPts val="0"/>
                </a:spcBef>
                <a:spcAft>
                  <a:spcPts val="600"/>
                </a:spcAft>
                <a:buNone/>
              </a:pPr>
              <a:t>8</a:t>
            </a:fld>
            <a:endParaRPr lang="en"/>
          </a:p>
        </p:txBody>
      </p:sp>
      <p:pic>
        <p:nvPicPr>
          <p:cNvPr id="3" name="Picture 2" descr="Diagram, schematic&#10;&#10;Description automatically generated">
            <a:extLst>
              <a:ext uri="{FF2B5EF4-FFF2-40B4-BE49-F238E27FC236}">
                <a16:creationId xmlns:a16="http://schemas.microsoft.com/office/drawing/2014/main" id="{319E6436-8D3E-4682-8535-8CACF8F6A535}"/>
              </a:ext>
            </a:extLst>
          </p:cNvPr>
          <p:cNvPicPr>
            <a:picLocks noChangeAspect="1"/>
          </p:cNvPicPr>
          <p:nvPr/>
        </p:nvPicPr>
        <p:blipFill rotWithShape="1">
          <a:blip r:embed="rId5"/>
          <a:srcRect l="707" t="8203" r="764" b="769"/>
          <a:stretch/>
        </p:blipFill>
        <p:spPr>
          <a:xfrm>
            <a:off x="2527636" y="274320"/>
            <a:ext cx="5976629" cy="4682074"/>
          </a:xfrm>
          <a:prstGeom prst="rect">
            <a:avLst/>
          </a:prstGeom>
        </p:spPr>
      </p:pic>
      <p:pic>
        <p:nvPicPr>
          <p:cNvPr id="2" name="slide 8 DBMS">
            <a:hlinkClick r:id="" action="ppaction://media"/>
            <a:extLst>
              <a:ext uri="{FF2B5EF4-FFF2-40B4-BE49-F238E27FC236}">
                <a16:creationId xmlns:a16="http://schemas.microsoft.com/office/drawing/2014/main" id="{A21D6AA1-E2AB-4E83-80BE-44D9A37872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91440"/>
            <a:ext cx="182880" cy="182880"/>
          </a:xfrm>
          <a:prstGeom prst="rect">
            <a:avLst/>
          </a:prstGeom>
        </p:spPr>
      </p:pic>
      <p:graphicFrame>
        <p:nvGraphicFramePr>
          <p:cNvPr id="5" name="Table 5">
            <a:extLst>
              <a:ext uri="{FF2B5EF4-FFF2-40B4-BE49-F238E27FC236}">
                <a16:creationId xmlns:a16="http://schemas.microsoft.com/office/drawing/2014/main" id="{FDCBA39D-8644-4C16-A768-8382DC3ECE7A}"/>
              </a:ext>
            </a:extLst>
          </p:cNvPr>
          <p:cNvGraphicFramePr>
            <a:graphicFrameLocks noGrp="1"/>
          </p:cNvGraphicFramePr>
          <p:nvPr>
            <p:extLst>
              <p:ext uri="{D42A27DB-BD31-4B8C-83A1-F6EECF244321}">
                <p14:modId xmlns:p14="http://schemas.microsoft.com/office/powerpoint/2010/main" val="3928489389"/>
              </p:ext>
            </p:extLst>
          </p:nvPr>
        </p:nvGraphicFramePr>
        <p:xfrm>
          <a:off x="2559372" y="103121"/>
          <a:ext cx="5919287" cy="182880"/>
        </p:xfrm>
        <a:graphic>
          <a:graphicData uri="http://schemas.openxmlformats.org/drawingml/2006/table">
            <a:tbl>
              <a:tblPr firstRow="1" bandRow="1">
                <a:tableStyleId>{3935BF02-9182-4BF8-99ED-C332B7AE40CB}</a:tableStyleId>
              </a:tblPr>
              <a:tblGrid>
                <a:gridCol w="788684">
                  <a:extLst>
                    <a:ext uri="{9D8B030D-6E8A-4147-A177-3AD203B41FA5}">
                      <a16:colId xmlns:a16="http://schemas.microsoft.com/office/drawing/2014/main" val="740353636"/>
                    </a:ext>
                  </a:extLst>
                </a:gridCol>
                <a:gridCol w="1227502">
                  <a:extLst>
                    <a:ext uri="{9D8B030D-6E8A-4147-A177-3AD203B41FA5}">
                      <a16:colId xmlns:a16="http://schemas.microsoft.com/office/drawing/2014/main" val="1184087905"/>
                    </a:ext>
                  </a:extLst>
                </a:gridCol>
                <a:gridCol w="1440981">
                  <a:extLst>
                    <a:ext uri="{9D8B030D-6E8A-4147-A177-3AD203B41FA5}">
                      <a16:colId xmlns:a16="http://schemas.microsoft.com/office/drawing/2014/main" val="705048985"/>
                    </a:ext>
                  </a:extLst>
                </a:gridCol>
                <a:gridCol w="1092298">
                  <a:extLst>
                    <a:ext uri="{9D8B030D-6E8A-4147-A177-3AD203B41FA5}">
                      <a16:colId xmlns:a16="http://schemas.microsoft.com/office/drawing/2014/main" val="1376556261"/>
                    </a:ext>
                  </a:extLst>
                </a:gridCol>
                <a:gridCol w="533697">
                  <a:extLst>
                    <a:ext uri="{9D8B030D-6E8A-4147-A177-3AD203B41FA5}">
                      <a16:colId xmlns:a16="http://schemas.microsoft.com/office/drawing/2014/main" val="1761338387"/>
                    </a:ext>
                  </a:extLst>
                </a:gridCol>
                <a:gridCol w="836125">
                  <a:extLst>
                    <a:ext uri="{9D8B030D-6E8A-4147-A177-3AD203B41FA5}">
                      <a16:colId xmlns:a16="http://schemas.microsoft.com/office/drawing/2014/main" val="352651529"/>
                    </a:ext>
                  </a:extLst>
                </a:gridCol>
              </a:tblGrid>
              <a:tr h="146233">
                <a:tc>
                  <a:txBody>
                    <a:bodyPr/>
                    <a:lstStyle/>
                    <a:p>
                      <a:pPr algn="ctr"/>
                      <a:r>
                        <a:rPr lang="en-US" sz="600" dirty="0">
                          <a:solidFill>
                            <a:srgbClr val="0076B7"/>
                          </a:solidFill>
                        </a:rPr>
                        <a:t>Business Owner</a:t>
                      </a:r>
                      <a:endParaRPr lang="en-US" sz="500" dirty="0">
                        <a:solidFill>
                          <a:srgbClr val="0076B7"/>
                        </a:solidFill>
                      </a:endParaRPr>
                    </a:p>
                  </a:txBody>
                  <a:tcPr/>
                </a:tc>
                <a:tc>
                  <a:txBody>
                    <a:bodyPr/>
                    <a:lstStyle/>
                    <a:p>
                      <a:pPr algn="ctr"/>
                      <a:r>
                        <a:rPr lang="en-US" sz="500" dirty="0">
                          <a:solidFill>
                            <a:srgbClr val="0076B7"/>
                          </a:solidFill>
                        </a:rPr>
                        <a:t>Customer</a:t>
                      </a:r>
                    </a:p>
                  </a:txBody>
                  <a:tcPr/>
                </a:tc>
                <a:tc>
                  <a:txBody>
                    <a:bodyPr/>
                    <a:lstStyle/>
                    <a:p>
                      <a:pPr algn="ctr"/>
                      <a:r>
                        <a:rPr lang="en-US" sz="500" dirty="0" err="1">
                          <a:solidFill>
                            <a:srgbClr val="0076B7"/>
                          </a:solidFill>
                        </a:rPr>
                        <a:t>Returns_Business_Operations_Team</a:t>
                      </a:r>
                      <a:endParaRPr lang="en-US" sz="500" dirty="0">
                        <a:solidFill>
                          <a:srgbClr val="0076B7"/>
                        </a:solidFill>
                      </a:endParaRPr>
                    </a:p>
                  </a:txBody>
                  <a:tcPr/>
                </a:tc>
                <a:tc>
                  <a:txBody>
                    <a:bodyPr/>
                    <a:lstStyle/>
                    <a:p>
                      <a:pPr algn="ctr"/>
                      <a:r>
                        <a:rPr lang="en-US" sz="500" dirty="0">
                          <a:solidFill>
                            <a:srgbClr val="0076B7"/>
                          </a:solidFill>
                        </a:rPr>
                        <a:t>Seller</a:t>
                      </a:r>
                    </a:p>
                  </a:txBody>
                  <a:tcPr/>
                </a:tc>
                <a:tc>
                  <a:txBody>
                    <a:bodyPr/>
                    <a:lstStyle/>
                    <a:p>
                      <a:pPr algn="ctr"/>
                      <a:r>
                        <a:rPr lang="en-US" sz="500" dirty="0">
                          <a:solidFill>
                            <a:srgbClr val="0076B7"/>
                          </a:solidFill>
                        </a:rPr>
                        <a:t>Logistics</a:t>
                      </a:r>
                    </a:p>
                  </a:txBody>
                  <a:tcPr/>
                </a:tc>
                <a:tc>
                  <a:txBody>
                    <a:bodyPr/>
                    <a:lstStyle/>
                    <a:p>
                      <a:pPr algn="ctr"/>
                      <a:r>
                        <a:rPr lang="en-US" sz="500" dirty="0">
                          <a:solidFill>
                            <a:srgbClr val="0076B7"/>
                          </a:solidFill>
                        </a:rPr>
                        <a:t>Store/Warehouse</a:t>
                      </a:r>
                    </a:p>
                  </a:txBody>
                  <a:tcPr/>
                </a:tc>
                <a:extLst>
                  <a:ext uri="{0D108BD9-81ED-4DB2-BD59-A6C34878D82A}">
                    <a16:rowId xmlns:a16="http://schemas.microsoft.com/office/drawing/2014/main" val="641097422"/>
                  </a:ext>
                </a:extLst>
              </a:tr>
            </a:tbl>
          </a:graphicData>
        </a:graphic>
      </p:graphicFrame>
    </p:spTree>
    <p:extLst>
      <p:ext uri="{BB962C8B-B14F-4D97-AF65-F5344CB8AC3E}">
        <p14:creationId xmlns:p14="http://schemas.microsoft.com/office/powerpoint/2010/main" val="216147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9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D3874CF-19C3-4535-AD5A-8EE979CADC57}"/>
              </a:ext>
            </a:extLst>
          </p:cNvPr>
          <p:cNvSpPr>
            <a:spLocks noGrp="1"/>
          </p:cNvSpPr>
          <p:nvPr>
            <p:ph type="title"/>
          </p:nvPr>
        </p:nvSpPr>
        <p:spPr>
          <a:xfrm>
            <a:off x="661100" y="664300"/>
            <a:ext cx="7843200" cy="653700"/>
          </a:xfrm>
        </p:spPr>
        <p:txBody>
          <a:bodyPr/>
          <a:lstStyle/>
          <a:p>
            <a:r>
              <a:rPr lang="en-US" dirty="0"/>
              <a:t>PROPOSED SOLUTION</a:t>
            </a:r>
          </a:p>
        </p:txBody>
      </p:sp>
      <p:sp>
        <p:nvSpPr>
          <p:cNvPr id="4" name="Slide Number Placeholder 3">
            <a:extLst>
              <a:ext uri="{FF2B5EF4-FFF2-40B4-BE49-F238E27FC236}">
                <a16:creationId xmlns:a16="http://schemas.microsoft.com/office/drawing/2014/main" id="{5E64373E-67B1-45D5-9292-4CF56C959735}"/>
              </a:ext>
            </a:extLst>
          </p:cNvPr>
          <p:cNvSpPr>
            <a:spLocks noGrp="1"/>
          </p:cNvSpPr>
          <p:nvPr>
            <p:ph type="sldNum" idx="12"/>
          </p:nvPr>
        </p:nvSpPr>
        <p:spPr>
          <a:xfrm>
            <a:off x="8504254" y="4489800"/>
            <a:ext cx="653700" cy="653700"/>
          </a:xfrm>
        </p:spPr>
        <p:txBody>
          <a:bodyPr wrap="square" anchor="ctr">
            <a:normAutofit/>
          </a:bodyPr>
          <a:lstStyle/>
          <a:p>
            <a:pPr marL="0" lvl="0" indent="0" rtl="0">
              <a:spcBef>
                <a:spcPts val="0"/>
              </a:spcBef>
              <a:spcAft>
                <a:spcPts val="600"/>
              </a:spcAft>
              <a:buNone/>
            </a:pPr>
            <a:fld id="{00000000-1234-1234-1234-123412341234}" type="slidenum">
              <a:rPr lang="en" smtClean="0"/>
              <a:pPr marL="0" lvl="0" indent="0" rtl="0">
                <a:spcBef>
                  <a:spcPts val="0"/>
                </a:spcBef>
                <a:spcAft>
                  <a:spcPts val="600"/>
                </a:spcAft>
                <a:buNone/>
              </a:pPr>
              <a:t>9</a:t>
            </a:fld>
            <a:endParaRPr lang="en"/>
          </a:p>
        </p:txBody>
      </p:sp>
      <p:sp>
        <p:nvSpPr>
          <p:cNvPr id="7" name="TextBox 6">
            <a:extLst>
              <a:ext uri="{FF2B5EF4-FFF2-40B4-BE49-F238E27FC236}">
                <a16:creationId xmlns:a16="http://schemas.microsoft.com/office/drawing/2014/main" id="{8E2FB7EC-DEA6-4A91-86E5-5A1C069C7F74}"/>
              </a:ext>
            </a:extLst>
          </p:cNvPr>
          <p:cNvSpPr txBox="1"/>
          <p:nvPr/>
        </p:nvSpPr>
        <p:spPr>
          <a:xfrm>
            <a:off x="704088" y="1371600"/>
            <a:ext cx="7799832" cy="2960875"/>
          </a:xfrm>
          <a:prstGeom prst="rect">
            <a:avLst/>
          </a:prstGeom>
          <a:noFill/>
        </p:spPr>
        <p:txBody>
          <a:bodyPr wrap="square" rtlCol="0">
            <a:spAutoFit/>
          </a:bodyPr>
          <a:lstStyle/>
          <a:p>
            <a:pPr algn="just">
              <a:lnSpc>
                <a:spcPct val="150000"/>
              </a:lnSpc>
            </a:pPr>
            <a:r>
              <a:rPr lang="en-US" dirty="0">
                <a:latin typeface="Barlow" panose="020B0604020202020204" charset="0"/>
              </a:rPr>
              <a:t>In the proposed system, </a:t>
            </a:r>
          </a:p>
          <a:p>
            <a:pPr marL="285750" indent="-285750" algn="just">
              <a:lnSpc>
                <a:spcPct val="150000"/>
              </a:lnSpc>
              <a:buFont typeface="Arial" panose="020B0604020202020204" pitchFamily="34" charset="0"/>
              <a:buChar char="•"/>
            </a:pPr>
            <a:r>
              <a:rPr lang="en-US" dirty="0">
                <a:latin typeface="Barlow" panose="020B0604020202020204" charset="0"/>
              </a:rPr>
              <a:t>We have introduced a return line entity. Hence, this allowed us to bring all the information about the returns on the line-item level.</a:t>
            </a:r>
          </a:p>
          <a:p>
            <a:pPr marL="285750" indent="-285750" algn="just">
              <a:lnSpc>
                <a:spcPct val="150000"/>
              </a:lnSpc>
              <a:buFont typeface="Arial" panose="020B0604020202020204" pitchFamily="34" charset="0"/>
              <a:buChar char="•"/>
            </a:pPr>
            <a:r>
              <a:rPr lang="en-US" dirty="0">
                <a:latin typeface="Barlow" panose="020B0604020202020204" charset="0"/>
              </a:rPr>
              <a:t>We introduced the concept of Partial RTO, wherein, at the time of delivery, the customer can decide which all items does he want to keep. If there is anything that he does not want to keep, a new invoice is made, and the unwanted items are taken back by the delivery person. This ensures that at least half of the company’s logistic expenditure is saved.</a:t>
            </a:r>
          </a:p>
          <a:p>
            <a:pPr marL="285750" indent="-285750" algn="just">
              <a:lnSpc>
                <a:spcPct val="150000"/>
              </a:lnSpc>
              <a:buFont typeface="Arial" panose="020B0604020202020204" pitchFamily="34" charset="0"/>
              <a:buChar char="•"/>
            </a:pPr>
            <a:r>
              <a:rPr lang="en-US" dirty="0">
                <a:latin typeface="Barlow" panose="020B0604020202020204" charset="0"/>
              </a:rPr>
              <a:t>We identified three different return types – in store return, pickup exchange return and no pickup return.</a:t>
            </a:r>
          </a:p>
        </p:txBody>
      </p:sp>
      <p:pic>
        <p:nvPicPr>
          <p:cNvPr id="2" name="slide 9 DBMS">
            <a:hlinkClick r:id="" action="ppaction://media"/>
            <a:extLst>
              <a:ext uri="{FF2B5EF4-FFF2-40B4-BE49-F238E27FC236}">
                <a16:creationId xmlns:a16="http://schemas.microsoft.com/office/drawing/2014/main" id="{BAC934DE-EC69-42EB-A3E5-3CAD86A58D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91440"/>
            <a:ext cx="182880" cy="182880"/>
          </a:xfrm>
          <a:prstGeom prst="rect">
            <a:avLst/>
          </a:prstGeom>
        </p:spPr>
      </p:pic>
    </p:spTree>
    <p:extLst>
      <p:ext uri="{BB962C8B-B14F-4D97-AF65-F5344CB8AC3E}">
        <p14:creationId xmlns:p14="http://schemas.microsoft.com/office/powerpoint/2010/main" val="111765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8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FFF2CC"/>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2153</TotalTime>
  <Words>3957</Words>
  <Application>Microsoft Office PowerPoint</Application>
  <PresentationFormat>On-screen Show (16:9)</PresentationFormat>
  <Paragraphs>242</Paragraphs>
  <Slides>23</Slides>
  <Notes>23</Notes>
  <HiddenSlides>0</HiddenSlides>
  <MMClips>23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Roboto</vt:lpstr>
      <vt:lpstr>Arial</vt:lpstr>
      <vt:lpstr>Barlow SemiBold</vt:lpstr>
      <vt:lpstr>Poppins SemiBold</vt:lpstr>
      <vt:lpstr>Barlow Light</vt:lpstr>
      <vt:lpstr>Barlow</vt:lpstr>
      <vt:lpstr>Lodovico template</vt:lpstr>
      <vt:lpstr>B2B RETURNS  OPERATIONS MANAGEMENT SYSTEM</vt:lpstr>
      <vt:lpstr>Team 13</vt:lpstr>
      <vt:lpstr>PowerPoint Presentation</vt:lpstr>
      <vt:lpstr>COMPANY OVERVIEW</vt:lpstr>
      <vt:lpstr>BUSINESS PROBLEM</vt:lpstr>
      <vt:lpstr>PowerPoint Presentation</vt:lpstr>
      <vt:lpstr>CURRENT ERD</vt:lpstr>
      <vt:lpstr>CURRENT SWINLANE</vt:lpstr>
      <vt:lpstr>PROPOSED SOLUTION</vt:lpstr>
      <vt:lpstr>PowerPoint Presentation</vt:lpstr>
      <vt:lpstr>PROPOSED ERD</vt:lpstr>
      <vt:lpstr>PROPOSED SWINLANE</vt:lpstr>
      <vt:lpstr>WORKFLOW</vt:lpstr>
      <vt:lpstr>BUYER SIDE FLOW</vt:lpstr>
      <vt:lpstr>OPERATIONS FLOW</vt:lpstr>
      <vt:lpstr>SELLER SIDE FLOW</vt:lpstr>
      <vt:lpstr>TABLES</vt:lpstr>
      <vt:lpstr>Reports</vt:lpstr>
      <vt:lpstr>Report 1</vt:lpstr>
      <vt:lpstr>Report 2</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B2B RETURN OPERATIONS MANAGEMENT SYSTEM</dc:title>
  <dc:creator>Bhavya Bansal</dc:creator>
  <cp:lastModifiedBy>MAYANK PATIDAR</cp:lastModifiedBy>
  <cp:revision>66</cp:revision>
  <dcterms:modified xsi:type="dcterms:W3CDTF">2021-04-29T19:57:26Z</dcterms:modified>
</cp:coreProperties>
</file>